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40" r:id="rId5"/>
    <p:sldMasterId id="2147484872" r:id="rId6"/>
  </p:sldMasterIdLst>
  <p:notesMasterIdLst>
    <p:notesMasterId r:id="rId48"/>
  </p:notesMasterIdLst>
  <p:handoutMasterIdLst>
    <p:handoutMasterId r:id="rId49"/>
  </p:handoutMasterIdLst>
  <p:sldIdLst>
    <p:sldId id="1720" r:id="rId7"/>
    <p:sldId id="1996" r:id="rId8"/>
    <p:sldId id="2161" r:id="rId9"/>
    <p:sldId id="2160" r:id="rId10"/>
    <p:sldId id="2115" r:id="rId11"/>
    <p:sldId id="2116" r:id="rId12"/>
    <p:sldId id="2132" r:id="rId13"/>
    <p:sldId id="2133" r:id="rId14"/>
    <p:sldId id="2158" r:id="rId15"/>
    <p:sldId id="2162" r:id="rId16"/>
    <p:sldId id="2042" r:id="rId17"/>
    <p:sldId id="2085" r:id="rId18"/>
    <p:sldId id="2072" r:id="rId19"/>
    <p:sldId id="2124" r:id="rId20"/>
    <p:sldId id="2089" r:id="rId21"/>
    <p:sldId id="2125" r:id="rId22"/>
    <p:sldId id="2144" r:id="rId23"/>
    <p:sldId id="2163" r:id="rId24"/>
    <p:sldId id="2145" r:id="rId25"/>
    <p:sldId id="2147" r:id="rId26"/>
    <p:sldId id="2146" r:id="rId27"/>
    <p:sldId id="2074" r:id="rId28"/>
    <p:sldId id="2165" r:id="rId29"/>
    <p:sldId id="2141" r:id="rId30"/>
    <p:sldId id="2148" r:id="rId31"/>
    <p:sldId id="2149" r:id="rId32"/>
    <p:sldId id="2164" r:id="rId33"/>
    <p:sldId id="2095" r:id="rId34"/>
    <p:sldId id="2137" r:id="rId35"/>
    <p:sldId id="2077" r:id="rId36"/>
    <p:sldId id="2152" r:id="rId37"/>
    <p:sldId id="2153" r:id="rId38"/>
    <p:sldId id="2154" r:id="rId39"/>
    <p:sldId id="2155" r:id="rId40"/>
    <p:sldId id="2109" r:id="rId41"/>
    <p:sldId id="2138" r:id="rId42"/>
    <p:sldId id="2110" r:id="rId43"/>
    <p:sldId id="2166" r:id="rId44"/>
    <p:sldId id="2156" r:id="rId45"/>
    <p:sldId id="2157" r:id="rId46"/>
    <p:sldId id="2112" r:id="rId4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1720"/>
            <p14:sldId id="1996"/>
            <p14:sldId id="2161"/>
            <p14:sldId id="2160"/>
            <p14:sldId id="2115"/>
            <p14:sldId id="2116"/>
            <p14:sldId id="2132"/>
            <p14:sldId id="2133"/>
            <p14:sldId id="2158"/>
            <p14:sldId id="2162"/>
            <p14:sldId id="2042"/>
            <p14:sldId id="2085"/>
            <p14:sldId id="2072"/>
            <p14:sldId id="2124"/>
            <p14:sldId id="2089"/>
            <p14:sldId id="2125"/>
            <p14:sldId id="2144"/>
            <p14:sldId id="2163"/>
            <p14:sldId id="2145"/>
            <p14:sldId id="2147"/>
            <p14:sldId id="2146"/>
            <p14:sldId id="2074"/>
            <p14:sldId id="2165"/>
            <p14:sldId id="2141"/>
            <p14:sldId id="2148"/>
            <p14:sldId id="2149"/>
            <p14:sldId id="2164"/>
            <p14:sldId id="2095"/>
            <p14:sldId id="2137"/>
            <p14:sldId id="2077"/>
            <p14:sldId id="2152"/>
            <p14:sldId id="2153"/>
            <p14:sldId id="2154"/>
            <p14:sldId id="2155"/>
            <p14:sldId id="2109"/>
            <p14:sldId id="2138"/>
            <p14:sldId id="2110"/>
            <p14:sldId id="2166"/>
            <p14:sldId id="2156"/>
            <p14:sldId id="2157"/>
            <p14:sldId id="2112"/>
          </p14:sldIdLst>
        </p14:section>
        <p14:section name="Light Gray" id="{4B1BBE2A-6D55-4595-AFBA-0E30BE368C15}">
          <p14:sldIdLst/>
        </p14:section>
        <p14:section name="Black" id="{CC80F8C8-EE4D-4D76-85E3-9D04C9AF18F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Nicolas Garfinkel" initials="NG" lastIdx="4" clrIdx="5">
    <p:extLst>
      <p:ext uri="{19B8F6BF-5375-455C-9EA6-DF929625EA0E}">
        <p15:presenceInfo xmlns:p15="http://schemas.microsoft.com/office/powerpoint/2012/main" userId="S::nigarfin@microsoft.com::7e83ca10-5dd6-4d5a-a1a4-a5e0a9672a3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7C10"/>
    <a:srgbClr val="008575"/>
    <a:srgbClr val="006256"/>
    <a:srgbClr val="EFEC5E"/>
    <a:srgbClr val="9BF00B"/>
    <a:srgbClr val="054B16"/>
    <a:srgbClr val="0078D4"/>
    <a:srgbClr val="000000"/>
    <a:srgbClr val="FFFFFF"/>
    <a:srgbClr val="7FB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374" autoAdjust="0"/>
  </p:normalViewPr>
  <p:slideViewPr>
    <p:cSldViewPr snapToGrid="0">
      <p:cViewPr varScale="1">
        <p:scale>
          <a:sx n="94" d="100"/>
          <a:sy n="94" d="100"/>
        </p:scale>
        <p:origin x="1194" y="78"/>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commentAuthors" Target="commentAuthor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11/12/2019 5:08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11/12/2019 5:06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11/12/2019 5:06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946009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2982" marR="0" lvl="1" indent="0" algn="l" defTabSz="914367" rtl="0" eaLnBrk="1" fontAlgn="auto" latinLnBrk="0" hangingPunct="1">
              <a:lnSpc>
                <a:spcPct val="90000"/>
              </a:lnSpc>
              <a:spcBef>
                <a:spcPts val="0"/>
              </a:spcBef>
              <a:spcAft>
                <a:spcPts val="333"/>
              </a:spcAft>
              <a:buClrTx/>
              <a:buSzTx/>
              <a:buFont typeface="Arial" pitchFamily="34" charset="0"/>
              <a:buNone/>
              <a:tabLst/>
              <a:defRPr/>
            </a:pPr>
            <a:endParaRPr lang="en-US" baseline="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11/12/2019 5:06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698870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sym typeface="Wingdings" panose="05000000000000000000" pitchFamily="2" charset="2"/>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11/12/2019 5:06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975113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11/12/2019 5:06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17352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84432" lvl="1" indent="-171450" algn="l"/>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11/12/2019 5:06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6173261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None/>
            </a:pPr>
            <a:endParaRPr lang="en-US" baseline="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11/12/2019 5:06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7665342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11/12/2019 5:06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6649990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11/12/2019 5:06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096217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11/12/2019 5:06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9532426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11/12/2019 5:06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4039025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11/12/2019 5:06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085143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11/12/2019 5:06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0680955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11/12/2019 5:06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0695891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11/12/2019 5:06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656119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2982" lvl="1" indent="0">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11/12/2019 5:06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3973285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11/12/2019 5:10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8846821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11/12/2019 5:06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2098364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11/12/2019 5:06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0414222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11/12/2019 5:06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5088393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b="1"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11/12/2019 5:06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7611031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11/12/2019 5:06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7902659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2982" marR="0" lvl="1" indent="0" algn="l" defTabSz="914367" rtl="0" eaLnBrk="1" fontAlgn="auto" latinLnBrk="0" hangingPunct="1">
              <a:lnSpc>
                <a:spcPct val="90000"/>
              </a:lnSpc>
              <a:spcBef>
                <a:spcPts val="0"/>
              </a:spcBef>
              <a:spcAft>
                <a:spcPts val="333"/>
              </a:spcAft>
              <a:buClrTx/>
              <a:buSzTx/>
              <a:buFont typeface="Arial" pitchFamily="34" charset="0"/>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11/12/2019 5:06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42544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41582" marR="0" lvl="1" indent="-228600" algn="l" defTabSz="914367" rtl="0" eaLnBrk="1" fontAlgn="auto" latinLnBrk="0" hangingPunct="1">
              <a:lnSpc>
                <a:spcPct val="90000"/>
              </a:lnSpc>
              <a:spcBef>
                <a:spcPts val="0"/>
              </a:spcBef>
              <a:spcAft>
                <a:spcPts val="333"/>
              </a:spcAft>
              <a:buClrTx/>
              <a:buSzTx/>
              <a:buFont typeface="Arial" pitchFamily="34" charset="0"/>
              <a:buAutoNum type="arabicPeriod"/>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11/12/2019 5:06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8676708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2982" lvl="1" indent="0">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11/12/2019 5:06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7575845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2982" lvl="1" indent="0">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11/12/2019 5:06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8962744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11/12/2019 5:06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4629643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11/12/2019 5:06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42708429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2982" marR="0" lvl="1" indent="0" algn="l" defTabSz="914367" rtl="0" eaLnBrk="1" fontAlgn="auto" latinLnBrk="0" hangingPunct="1">
              <a:lnSpc>
                <a:spcPct val="90000"/>
              </a:lnSpc>
              <a:spcBef>
                <a:spcPts val="0"/>
              </a:spcBef>
              <a:spcAft>
                <a:spcPts val="333"/>
              </a:spcAft>
              <a:buClrTx/>
              <a:buSzTx/>
              <a:buFont typeface="Arial" pitchFamily="34" charset="0"/>
              <a:buNone/>
              <a:tabLst/>
              <a:defRPr/>
            </a:pPr>
            <a:endParaRPr lang="en-US" baseline="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11/12/2019 5:06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4301678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11/12/2019 5:06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12587499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2982" marR="0" lvl="1" indent="0" algn="l" defTabSz="914367" rtl="0" eaLnBrk="1" fontAlgn="auto" latinLnBrk="0" hangingPunct="1">
              <a:lnSpc>
                <a:spcPct val="90000"/>
              </a:lnSpc>
              <a:spcBef>
                <a:spcPts val="0"/>
              </a:spcBef>
              <a:spcAft>
                <a:spcPts val="333"/>
              </a:spcAft>
              <a:buClrTx/>
              <a:buSzTx/>
              <a:buFont typeface="Arial" pitchFamily="34" charset="0"/>
              <a:buNone/>
              <a:tabLst/>
              <a:defRPr/>
            </a:pPr>
            <a:endParaRPr lang="en-US" b="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11/12/2019 5:06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8995414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2982" lvl="1" indent="0" algn="l">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11/12/2019 5:06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3401705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11/12/2019 5:06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28099966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11/12/2019 5:06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978626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11/12/2019 5:06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9263470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11/12/2019 5:06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5074479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11/12/2019 5:06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199757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11/12/2019 5:06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379208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11/12/2019 5:06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747007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b="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11/12/2019 5:06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820665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11/12/2019 5:06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120011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2982" marR="0" lvl="1" indent="0" algn="l" defTabSz="914367" rtl="0" eaLnBrk="1" fontAlgn="auto" latinLnBrk="0" hangingPunct="1">
              <a:lnSpc>
                <a:spcPct val="90000"/>
              </a:lnSpc>
              <a:spcBef>
                <a:spcPts val="0"/>
              </a:spcBef>
              <a:spcAft>
                <a:spcPts val="333"/>
              </a:spcAft>
              <a:buClrTx/>
              <a:buSzTx/>
              <a:buFont typeface="Arial" pitchFamily="34" charset="0"/>
              <a:buNone/>
              <a:tabLst/>
              <a:defRPr/>
            </a:pPr>
            <a:endParaRPr lang="en-US" baseline="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11/12/2019 5:06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3064948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70049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9556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39760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131227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273574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D47C6F66-CC29-4F66-9643-C652E6794768}"/>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04697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285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descr="Microsoft Ignite cube graphic">
            <a:extLst>
              <a:ext uri="{FF2B5EF4-FFF2-40B4-BE49-F238E27FC236}">
                <a16:creationId xmlns:a16="http://schemas.microsoft.com/office/drawing/2014/main" id="{5FE3E21F-3B29-45AF-A62E-40AAF2B12C2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76054" y="0"/>
            <a:ext cx="8115946"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5532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descr="Microsoft Ignite cube graphic">
            <a:extLst>
              <a:ext uri="{FF2B5EF4-FFF2-40B4-BE49-F238E27FC236}">
                <a16:creationId xmlns:a16="http://schemas.microsoft.com/office/drawing/2014/main" id="{87E693D7-9346-4760-B3C6-BF5E7E96456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53385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26204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57904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42296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03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02894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23495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10030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512420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21485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34204698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303845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2159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537959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324199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8581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14248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20311572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3315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043129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546906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8356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163E2A-0F0F-4D30-BA3B-64D7F94B8B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25505" y="-10888"/>
            <a:ext cx="7666496" cy="6881401"/>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5216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8B979EA3-9237-4885-9E01-A134FAE63F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2078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3098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9433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6045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1291912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5412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65236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7831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9755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237968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329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5818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8737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367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4885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28183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15479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866671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58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0412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043967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987449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68353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201041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7854159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6332745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1511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25223795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33262731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790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10980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169275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6465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78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98429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4164992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176862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image" Target="../media/image1.emf"/><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theme" Target="../theme/theme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8"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image" Target="../media/image1.emf"/><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theme" Target="../theme/theme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8"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577" r:id="rId2"/>
    <p:sldLayoutId id="2147484610" r:id="rId3"/>
    <p:sldLayoutId id="2147484833" r:id="rId4"/>
    <p:sldLayoutId id="2147484834" r:id="rId5"/>
    <p:sldLayoutId id="2147484710" r:id="rId6"/>
    <p:sldLayoutId id="2147484240" r:id="rId7"/>
    <p:sldLayoutId id="2147484736" r:id="rId8"/>
    <p:sldLayoutId id="2147484474" r:id="rId9"/>
    <p:sldLayoutId id="2147484639" r:id="rId10"/>
    <p:sldLayoutId id="2147484603" r:id="rId11"/>
    <p:sldLayoutId id="2147484751" r:id="rId12"/>
    <p:sldLayoutId id="2147484752" r:id="rId13"/>
    <p:sldLayoutId id="2147484777" r:id="rId14"/>
    <p:sldLayoutId id="2147484835" r:id="rId15"/>
    <p:sldLayoutId id="2147484836" r:id="rId16"/>
    <p:sldLayoutId id="2147484837" r:id="rId17"/>
    <p:sldLayoutId id="2147484838" r:id="rId18"/>
    <p:sldLayoutId id="2147484839" r:id="rId19"/>
    <p:sldLayoutId id="2147484783" r:id="rId20"/>
    <p:sldLayoutId id="2147484784" r:id="rId21"/>
    <p:sldLayoutId id="2147484785" r:id="rId22"/>
    <p:sldLayoutId id="2147484786" r:id="rId23"/>
    <p:sldLayoutId id="2147484787" r:id="rId24"/>
    <p:sldLayoutId id="2147484249" r:id="rId25"/>
    <p:sldLayoutId id="2147484584" r:id="rId26"/>
    <p:sldLayoutId id="2147484671" r:id="rId27"/>
    <p:sldLayoutId id="2147484673" r:id="rId28"/>
    <p:sldLayoutId id="2147484585" r:id="rId29"/>
    <p:sldLayoutId id="2147484299" r:id="rId30"/>
    <p:sldLayoutId id="214748426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37335655"/>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 id="2147484859" r:id="rId19"/>
    <p:sldLayoutId id="2147484860" r:id="rId20"/>
    <p:sldLayoutId id="2147484861" r:id="rId21"/>
    <p:sldLayoutId id="2147484862" r:id="rId22"/>
    <p:sldLayoutId id="2147484863" r:id="rId23"/>
    <p:sldLayoutId id="2147484864" r:id="rId24"/>
    <p:sldLayoutId id="2147484865" r:id="rId25"/>
    <p:sldLayoutId id="2147484866" r:id="rId26"/>
    <p:sldLayoutId id="2147484867" r:id="rId27"/>
    <p:sldLayoutId id="2147484868" r:id="rId28"/>
    <p:sldLayoutId id="2147484869" r:id="rId29"/>
    <p:sldLayoutId id="2147484870" r:id="rId30"/>
    <p:sldLayoutId id="214748487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9163514"/>
      </p:ext>
    </p:extLst>
  </p:cSld>
  <p:clrMap bg1="dk1" tx1="lt1" bg2="dk2" tx2="lt2" accent1="accent1" accent2="accent2" accent3="accent3" accent4="accent4" accent5="accent5" accent6="accent6" hlink="hlink" folHlink="folHlink"/>
  <p:sldLayoutIdLst>
    <p:sldLayoutId id="2147484873" r:id="rId1"/>
    <p:sldLayoutId id="2147484874" r:id="rId2"/>
    <p:sldLayoutId id="2147484904" r:id="rId3"/>
    <p:sldLayoutId id="2147484905" r:id="rId4"/>
    <p:sldLayoutId id="2147484877" r:id="rId5"/>
    <p:sldLayoutId id="2147484878" r:id="rId6"/>
    <p:sldLayoutId id="2147484879" r:id="rId7"/>
    <p:sldLayoutId id="2147484880" r:id="rId8"/>
    <p:sldLayoutId id="2147484881" r:id="rId9"/>
    <p:sldLayoutId id="2147484882" r:id="rId10"/>
    <p:sldLayoutId id="2147484883" r:id="rId11"/>
    <p:sldLayoutId id="2147484884" r:id="rId12"/>
    <p:sldLayoutId id="2147484885" r:id="rId13"/>
    <p:sldLayoutId id="2147484886" r:id="rId14"/>
    <p:sldLayoutId id="2147484887" r:id="rId15"/>
    <p:sldLayoutId id="2147484888" r:id="rId16"/>
    <p:sldLayoutId id="2147484889" r:id="rId17"/>
    <p:sldLayoutId id="2147484890" r:id="rId18"/>
    <p:sldLayoutId id="2147484891" r:id="rId19"/>
    <p:sldLayoutId id="2147484892" r:id="rId20"/>
    <p:sldLayoutId id="2147484893" r:id="rId21"/>
    <p:sldLayoutId id="2147484906" r:id="rId22"/>
    <p:sldLayoutId id="2147484907" r:id="rId23"/>
    <p:sldLayoutId id="2147484896" r:id="rId24"/>
    <p:sldLayoutId id="2147484897" r:id="rId25"/>
    <p:sldLayoutId id="2147484898" r:id="rId26"/>
    <p:sldLayoutId id="2147484899" r:id="rId27"/>
    <p:sldLayoutId id="2147484900" r:id="rId28"/>
    <p:sldLayoutId id="2147484901" r:id="rId29"/>
    <p:sldLayoutId id="2147484902" r:id="rId30"/>
    <p:sldLayoutId id="214748490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azure.github.io/azure-sdk/python_introduction.html"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hyperlink" Target="https://azure.github.io/azure-sdk/python_introduction.html"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hyperlink" Target="https://hbr.org/2010/12/you-cant-multi-task-so-stop-tr"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https://aka.ms/ignite2019_pythonvscode" TargetMode="External"/><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hyperlink" Target="aka.ms/pythonblog"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azure.microsoft.com/python" TargetMode="External"/><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hyperlink" Target="https://aka.ms/SDKrelease"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hyperlink" Target="https://aka.ms/pythonsdktalk"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379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C0F41-AA00-415D-8793-AE7C2797B936}"/>
              </a:ext>
            </a:extLst>
          </p:cNvPr>
          <p:cNvSpPr>
            <a:spLocks noGrp="1"/>
          </p:cNvSpPr>
          <p:nvPr>
            <p:ph type="title"/>
          </p:nvPr>
        </p:nvSpPr>
        <p:spPr>
          <a:xfrm>
            <a:off x="588263" y="457200"/>
            <a:ext cx="11018520" cy="553998"/>
          </a:xfrm>
        </p:spPr>
        <p:txBody>
          <a:bodyPr/>
          <a:lstStyle/>
          <a:p>
            <a:pPr>
              <a:spcAft>
                <a:spcPts val="400"/>
              </a:spcAft>
            </a:pPr>
            <a:r>
              <a:rPr lang="en-US" b="1">
                <a:solidFill>
                  <a:srgbClr val="008575"/>
                </a:solidFill>
              </a:rPr>
              <a:t>GitHub ‘Issue’ Visualization</a:t>
            </a:r>
            <a:endParaRPr lang="en-US" b="1">
              <a:solidFill>
                <a:srgbClr val="006256"/>
              </a:solidFill>
            </a:endParaRPr>
          </a:p>
        </p:txBody>
      </p:sp>
      <p:sp>
        <p:nvSpPr>
          <p:cNvPr id="69" name="Rectangle 68">
            <a:extLst>
              <a:ext uri="{FF2B5EF4-FFF2-40B4-BE49-F238E27FC236}">
                <a16:creationId xmlns:a16="http://schemas.microsoft.com/office/drawing/2014/main" id="{F986BDD3-1189-472D-99C2-A53C6A65582E}"/>
              </a:ext>
            </a:extLst>
          </p:cNvPr>
          <p:cNvSpPr/>
          <p:nvPr/>
        </p:nvSpPr>
        <p:spPr>
          <a:xfrm>
            <a:off x="585226" y="1419417"/>
            <a:ext cx="10552674" cy="1723549"/>
          </a:xfrm>
          <a:prstGeom prst="rect">
            <a:avLst/>
          </a:prstGeom>
        </p:spPr>
        <p:txBody>
          <a:bodyPr wrap="square">
            <a:spAutoFit/>
          </a:bodyPr>
          <a:lstStyle/>
          <a:p>
            <a:pPr marL="514350" indent="-514350">
              <a:spcAft>
                <a:spcPts val="400"/>
              </a:spcAft>
              <a:buFont typeface="+mj-lt"/>
              <a:buAutoNum type="arabicPeriod"/>
            </a:pPr>
            <a:r>
              <a:rPr lang="en-US" sz="2400" b="1"/>
              <a:t>Download </a:t>
            </a:r>
            <a:r>
              <a:rPr lang="en-US" sz="2400"/>
              <a:t>every issue</a:t>
            </a:r>
            <a:r>
              <a:rPr lang="en-US" sz="2400" b="1"/>
              <a:t> </a:t>
            </a:r>
            <a:r>
              <a:rPr lang="en-US" sz="2400"/>
              <a:t>filed on any public repo in GitHub</a:t>
            </a:r>
          </a:p>
          <a:p>
            <a:pPr marL="514350" indent="-514350">
              <a:spcAft>
                <a:spcPts val="400"/>
              </a:spcAft>
              <a:buFont typeface="+mj-lt"/>
              <a:buAutoNum type="arabicPeriod"/>
            </a:pPr>
            <a:r>
              <a:rPr lang="en-US" sz="2400" b="1"/>
              <a:t>Apply ML </a:t>
            </a:r>
            <a:r>
              <a:rPr lang="en-US" sz="2400"/>
              <a:t>to extract key phrases from each title</a:t>
            </a:r>
          </a:p>
          <a:p>
            <a:pPr marL="514350" indent="-514350">
              <a:spcAft>
                <a:spcPts val="400"/>
              </a:spcAft>
              <a:buFont typeface="+mj-lt"/>
              <a:buAutoNum type="arabicPeriod"/>
            </a:pPr>
            <a:r>
              <a:rPr lang="en-US" sz="2400" b="1"/>
              <a:t>Store data </a:t>
            </a:r>
            <a:r>
              <a:rPr lang="en-US" sz="2400"/>
              <a:t>in Azure Database</a:t>
            </a:r>
          </a:p>
          <a:p>
            <a:pPr marL="514350" indent="-514350">
              <a:spcAft>
                <a:spcPts val="400"/>
              </a:spcAft>
              <a:buFont typeface="+mj-lt"/>
              <a:buAutoNum type="arabicPeriod"/>
            </a:pPr>
            <a:r>
              <a:rPr lang="en-US" sz="2400" b="1"/>
              <a:t>Visualize/Interact </a:t>
            </a:r>
            <a:r>
              <a:rPr lang="en-US" sz="2400"/>
              <a:t>with that data through a WebApp</a:t>
            </a:r>
          </a:p>
        </p:txBody>
      </p:sp>
      <p:sp>
        <p:nvSpPr>
          <p:cNvPr id="3" name="Rectangle 2">
            <a:extLst>
              <a:ext uri="{FF2B5EF4-FFF2-40B4-BE49-F238E27FC236}">
                <a16:creationId xmlns:a16="http://schemas.microsoft.com/office/drawing/2014/main" id="{0C3F5159-0D93-48B0-B65F-17CB1835CBDC}"/>
              </a:ext>
            </a:extLst>
          </p:cNvPr>
          <p:cNvSpPr/>
          <p:nvPr/>
        </p:nvSpPr>
        <p:spPr>
          <a:xfrm>
            <a:off x="1139230" y="910227"/>
            <a:ext cx="2462084" cy="363946"/>
          </a:xfrm>
          <a:prstGeom prst="rect">
            <a:avLst/>
          </a:prstGeom>
        </p:spPr>
        <p:txBody>
          <a:bodyPr wrap="none">
            <a:spAutoFit/>
          </a:bodyPr>
          <a:lstStyle/>
          <a:p>
            <a:r>
              <a:rPr lang="en-US" b="1">
                <a:solidFill>
                  <a:srgbClr val="008575"/>
                </a:solidFill>
              </a:rPr>
              <a:t>Python App on Azure</a:t>
            </a:r>
            <a:endParaRPr lang="en-US">
              <a:solidFill>
                <a:srgbClr val="008575"/>
              </a:solidFill>
            </a:endParaRPr>
          </a:p>
        </p:txBody>
      </p:sp>
      <p:sp>
        <p:nvSpPr>
          <p:cNvPr id="5" name="TextBox 4">
            <a:extLst>
              <a:ext uri="{FF2B5EF4-FFF2-40B4-BE49-F238E27FC236}">
                <a16:creationId xmlns:a16="http://schemas.microsoft.com/office/drawing/2014/main" id="{61E12D11-DD79-41F8-9FA0-9D97269E24C7}"/>
              </a:ext>
            </a:extLst>
          </p:cNvPr>
          <p:cNvSpPr txBox="1"/>
          <p:nvPr/>
        </p:nvSpPr>
        <p:spPr>
          <a:xfrm>
            <a:off x="561703" y="3521043"/>
            <a:ext cx="5068388" cy="307777"/>
          </a:xfrm>
          <a:prstGeom prst="rect">
            <a:avLst/>
          </a:prstGeom>
          <a:ln w="9525">
            <a:noFill/>
            <a:headEnd type="none" w="lg" len="med"/>
            <a:tailEnd type="none" w="lg" len="med"/>
          </a:ln>
        </p:spPr>
        <p:style>
          <a:lnRef idx="3">
            <a:schemeClr val="accent5"/>
          </a:lnRef>
          <a:fillRef idx="0">
            <a:schemeClr val="accent5"/>
          </a:fillRef>
          <a:effectRef idx="2">
            <a:schemeClr val="accent5"/>
          </a:effectRef>
          <a:fontRef idx="minor">
            <a:schemeClr val="tx1"/>
          </a:fontRef>
        </p:style>
        <p:txBody>
          <a:bodyPr wrap="square" lIns="0" tIns="0" rIns="0" bIns="0" rtlCol="0">
            <a:spAutoFit/>
          </a:bodyPr>
          <a:lstStyle/>
          <a:p>
            <a:pPr algn="ctr"/>
            <a:r>
              <a:rPr lang="en-US" sz="2000" b="1">
                <a:solidFill>
                  <a:srgbClr val="8661C5"/>
                </a:solidFill>
              </a:rPr>
              <a:t>Data Processing</a:t>
            </a:r>
            <a:endParaRPr lang="en-US" sz="2000">
              <a:solidFill>
                <a:srgbClr val="8661C5"/>
              </a:solidFill>
            </a:endParaRPr>
          </a:p>
        </p:txBody>
      </p:sp>
      <p:sp>
        <p:nvSpPr>
          <p:cNvPr id="6" name="Left Bracket 5">
            <a:extLst>
              <a:ext uri="{FF2B5EF4-FFF2-40B4-BE49-F238E27FC236}">
                <a16:creationId xmlns:a16="http://schemas.microsoft.com/office/drawing/2014/main" id="{C208FC3A-DF77-4B8E-8A17-28EA544BDBE8}"/>
              </a:ext>
            </a:extLst>
          </p:cNvPr>
          <p:cNvSpPr/>
          <p:nvPr/>
        </p:nvSpPr>
        <p:spPr>
          <a:xfrm rot="5400000">
            <a:off x="2947562" y="1465868"/>
            <a:ext cx="333375" cy="5162551"/>
          </a:xfrm>
          <a:prstGeom prst="leftBracket">
            <a:avLst/>
          </a:prstGeom>
          <a:ln w="28575">
            <a:solidFill>
              <a:srgbClr val="8661C5">
                <a:alpha val="50000"/>
              </a:srgbClr>
            </a:solidFill>
            <a:headEnd type="none" w="lg" len="med"/>
            <a:tailEnd type="none" w="lg"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7" name="Oval 6">
            <a:extLst>
              <a:ext uri="{FF2B5EF4-FFF2-40B4-BE49-F238E27FC236}">
                <a16:creationId xmlns:a16="http://schemas.microsoft.com/office/drawing/2014/main" id="{24795638-C774-4237-8A65-F639A30A442C}"/>
              </a:ext>
            </a:extLst>
          </p:cNvPr>
          <p:cNvSpPr/>
          <p:nvPr/>
        </p:nvSpPr>
        <p:spPr bwMode="auto">
          <a:xfrm>
            <a:off x="6147204" y="4959876"/>
            <a:ext cx="223200" cy="2232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Flowchart: Magnetic Disk 7">
            <a:extLst>
              <a:ext uri="{FF2B5EF4-FFF2-40B4-BE49-F238E27FC236}">
                <a16:creationId xmlns:a16="http://schemas.microsoft.com/office/drawing/2014/main" id="{79041C11-A8A9-4E2C-806D-D647D054EF53}"/>
              </a:ext>
            </a:extLst>
          </p:cNvPr>
          <p:cNvSpPr/>
          <p:nvPr/>
        </p:nvSpPr>
        <p:spPr bwMode="auto">
          <a:xfrm>
            <a:off x="5034804" y="4481076"/>
            <a:ext cx="1216800" cy="1180800"/>
          </a:xfrm>
          <a:prstGeom prst="flowChartMagneticDisk">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err="1">
                <a:solidFill>
                  <a:schemeClr val="tx1"/>
                </a:solidFill>
                <a:ea typeface="Segoe UI" pitchFamily="34" charset="0"/>
                <a:cs typeface="Segoe UI" pitchFamily="34" charset="0"/>
              </a:rPr>
              <a:t>CosmosDB</a:t>
            </a:r>
            <a:endParaRPr lang="en-US" sz="1400">
              <a:solidFill>
                <a:schemeClr val="tx1"/>
              </a:solidFill>
              <a:ea typeface="Segoe UI" pitchFamily="34" charset="0"/>
              <a:cs typeface="Segoe UI" pitchFamily="34" charset="0"/>
            </a:endParaRPr>
          </a:p>
          <a:p>
            <a:pPr algn="l" defTabSz="932472" fontAlgn="base">
              <a:spcBef>
                <a:spcPct val="0"/>
              </a:spcBef>
              <a:spcAft>
                <a:spcPct val="0"/>
              </a:spcAft>
            </a:pPr>
            <a:r>
              <a:rPr lang="en-US" sz="1400">
                <a:solidFill>
                  <a:schemeClr val="tx1"/>
                </a:solidFill>
                <a:ea typeface="Segoe UI" pitchFamily="34" charset="0"/>
                <a:cs typeface="Segoe UI" pitchFamily="34" charset="0"/>
              </a:rPr>
              <a:t>Table #1</a:t>
            </a:r>
          </a:p>
        </p:txBody>
      </p:sp>
      <p:sp>
        <p:nvSpPr>
          <p:cNvPr id="9" name="Rectangle 8">
            <a:extLst>
              <a:ext uri="{FF2B5EF4-FFF2-40B4-BE49-F238E27FC236}">
                <a16:creationId xmlns:a16="http://schemas.microsoft.com/office/drawing/2014/main" id="{BB0D516D-1067-4A47-BDC7-E0180E47FF1C}"/>
              </a:ext>
            </a:extLst>
          </p:cNvPr>
          <p:cNvSpPr/>
          <p:nvPr/>
        </p:nvSpPr>
        <p:spPr bwMode="auto">
          <a:xfrm>
            <a:off x="9423204" y="4618476"/>
            <a:ext cx="1800000" cy="1994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a:solidFill>
                  <a:schemeClr val="tx1"/>
                </a:solidFill>
                <a:ea typeface="Segoe UI" pitchFamily="34" charset="0"/>
                <a:cs typeface="Segoe UI" pitchFamily="34" charset="0"/>
              </a:rPr>
              <a:t>App Services </a:t>
            </a:r>
          </a:p>
          <a:p>
            <a:pPr defTabSz="932472" fontAlgn="base">
              <a:spcBef>
                <a:spcPct val="0"/>
              </a:spcBef>
              <a:spcAft>
                <a:spcPct val="0"/>
              </a:spcAft>
            </a:pPr>
            <a:r>
              <a:rPr lang="en-US" sz="1400">
                <a:solidFill>
                  <a:schemeClr val="tx1"/>
                </a:solidFill>
                <a:ea typeface="Segoe UI" pitchFamily="34" charset="0"/>
                <a:cs typeface="Segoe UI" pitchFamily="34" charset="0"/>
              </a:rPr>
              <a:t>(Web Hosting)</a:t>
            </a:r>
          </a:p>
        </p:txBody>
      </p:sp>
      <p:sp>
        <p:nvSpPr>
          <p:cNvPr id="10" name="Oval 9">
            <a:extLst>
              <a:ext uri="{FF2B5EF4-FFF2-40B4-BE49-F238E27FC236}">
                <a16:creationId xmlns:a16="http://schemas.microsoft.com/office/drawing/2014/main" id="{29D6FA43-1089-4732-A435-FCB12B49FF34}"/>
              </a:ext>
            </a:extLst>
          </p:cNvPr>
          <p:cNvSpPr/>
          <p:nvPr/>
        </p:nvSpPr>
        <p:spPr bwMode="auto">
          <a:xfrm>
            <a:off x="6414804" y="5756676"/>
            <a:ext cx="223200" cy="2232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852A9F6C-7BDF-47F0-B2F6-6C19B5AFACB0}"/>
              </a:ext>
            </a:extLst>
          </p:cNvPr>
          <p:cNvSpPr/>
          <p:nvPr/>
        </p:nvSpPr>
        <p:spPr bwMode="auto">
          <a:xfrm>
            <a:off x="6540804" y="5756676"/>
            <a:ext cx="223200" cy="2232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37934A33-3EE7-4895-9FF0-3529D03CFAB9}"/>
              </a:ext>
            </a:extLst>
          </p:cNvPr>
          <p:cNvSpPr/>
          <p:nvPr/>
        </p:nvSpPr>
        <p:spPr bwMode="auto">
          <a:xfrm>
            <a:off x="7119204" y="4959876"/>
            <a:ext cx="223200" cy="2232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7" name="Straight Arrow Connector 16">
            <a:extLst>
              <a:ext uri="{FF2B5EF4-FFF2-40B4-BE49-F238E27FC236}">
                <a16:creationId xmlns:a16="http://schemas.microsoft.com/office/drawing/2014/main" id="{3AB22622-B739-4D1F-8666-509DB4B64E7A}"/>
              </a:ext>
            </a:extLst>
          </p:cNvPr>
          <p:cNvCxnSpPr>
            <a:cxnSpLocks/>
          </p:cNvCxnSpPr>
          <p:nvPr/>
        </p:nvCxnSpPr>
        <p:spPr>
          <a:xfrm>
            <a:off x="2106204" y="5071476"/>
            <a:ext cx="684000" cy="0"/>
          </a:xfrm>
          <a:prstGeom prst="straightConnector1">
            <a:avLst/>
          </a:prstGeom>
          <a:ln>
            <a:solidFill>
              <a:srgbClr val="000000"/>
            </a:solidFill>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18" name="Rectangle 17">
            <a:extLst>
              <a:ext uri="{FF2B5EF4-FFF2-40B4-BE49-F238E27FC236}">
                <a16:creationId xmlns:a16="http://schemas.microsoft.com/office/drawing/2014/main" id="{6D79941F-1F00-429A-973E-502C3B8FE18B}"/>
              </a:ext>
            </a:extLst>
          </p:cNvPr>
          <p:cNvSpPr/>
          <p:nvPr/>
        </p:nvSpPr>
        <p:spPr bwMode="auto">
          <a:xfrm>
            <a:off x="3049404" y="4614276"/>
            <a:ext cx="1008000" cy="914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ea typeface="Segoe UI" pitchFamily="34" charset="0"/>
                <a:cs typeface="Segoe UI" pitchFamily="34" charset="0"/>
              </a:rPr>
              <a:t>Azure Storage</a:t>
            </a:r>
            <a:endParaRPr lang="en-US" sz="1200">
              <a:solidFill>
                <a:schemeClr val="tx1"/>
              </a:solidFill>
              <a:ea typeface="Segoe UI" pitchFamily="34" charset="0"/>
              <a:cs typeface="Segoe UI" pitchFamily="34" charset="0"/>
            </a:endParaRPr>
          </a:p>
        </p:txBody>
      </p:sp>
      <p:cxnSp>
        <p:nvCxnSpPr>
          <p:cNvPr id="19" name="Straight Arrow Connector 18">
            <a:extLst>
              <a:ext uri="{FF2B5EF4-FFF2-40B4-BE49-F238E27FC236}">
                <a16:creationId xmlns:a16="http://schemas.microsoft.com/office/drawing/2014/main" id="{F387B8BB-FACD-4ABD-A1E1-69EA5724DBD0}"/>
              </a:ext>
            </a:extLst>
          </p:cNvPr>
          <p:cNvCxnSpPr>
            <a:cxnSpLocks/>
          </p:cNvCxnSpPr>
          <p:nvPr/>
        </p:nvCxnSpPr>
        <p:spPr>
          <a:xfrm>
            <a:off x="4147404" y="5071476"/>
            <a:ext cx="684000" cy="0"/>
          </a:xfrm>
          <a:prstGeom prst="straightConnector1">
            <a:avLst/>
          </a:prstGeom>
          <a:ln>
            <a:solidFill>
              <a:srgbClr val="000000"/>
            </a:solidFill>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20" name="Flowchart: Magnetic Disk 19">
            <a:extLst>
              <a:ext uri="{FF2B5EF4-FFF2-40B4-BE49-F238E27FC236}">
                <a16:creationId xmlns:a16="http://schemas.microsoft.com/office/drawing/2014/main" id="{BCDC718A-A92B-4D0F-A157-7BE5147A7BA9}"/>
              </a:ext>
            </a:extLst>
          </p:cNvPr>
          <p:cNvSpPr/>
          <p:nvPr/>
        </p:nvSpPr>
        <p:spPr bwMode="auto">
          <a:xfrm>
            <a:off x="7229004" y="4481076"/>
            <a:ext cx="1216800" cy="1180800"/>
          </a:xfrm>
          <a:prstGeom prst="flowChartMagneticDisk">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err="1">
                <a:solidFill>
                  <a:schemeClr val="tx1"/>
                </a:solidFill>
                <a:ea typeface="Segoe UI" pitchFamily="34" charset="0"/>
                <a:cs typeface="Segoe UI" pitchFamily="34" charset="0"/>
              </a:rPr>
              <a:t>CosmosDB</a:t>
            </a:r>
            <a:endParaRPr lang="en-US" sz="1400">
              <a:solidFill>
                <a:schemeClr val="tx1"/>
              </a:solidFill>
              <a:ea typeface="Segoe UI" pitchFamily="34" charset="0"/>
              <a:cs typeface="Segoe UI" pitchFamily="34" charset="0"/>
            </a:endParaRPr>
          </a:p>
          <a:p>
            <a:pPr algn="l" defTabSz="932472" fontAlgn="base">
              <a:spcBef>
                <a:spcPct val="0"/>
              </a:spcBef>
              <a:spcAft>
                <a:spcPct val="0"/>
              </a:spcAft>
            </a:pPr>
            <a:r>
              <a:rPr lang="en-US" sz="1400">
                <a:solidFill>
                  <a:schemeClr val="tx1"/>
                </a:solidFill>
                <a:ea typeface="Segoe UI" pitchFamily="34" charset="0"/>
                <a:cs typeface="Segoe UI" pitchFamily="34" charset="0"/>
              </a:rPr>
              <a:t>Table #2</a:t>
            </a:r>
          </a:p>
        </p:txBody>
      </p:sp>
      <p:sp>
        <p:nvSpPr>
          <p:cNvPr id="21" name="Rectangle 20">
            <a:extLst>
              <a:ext uri="{FF2B5EF4-FFF2-40B4-BE49-F238E27FC236}">
                <a16:creationId xmlns:a16="http://schemas.microsoft.com/office/drawing/2014/main" id="{44D09E9B-DD9F-4BA6-871C-CD02EA1211E3}"/>
              </a:ext>
            </a:extLst>
          </p:cNvPr>
          <p:cNvSpPr/>
          <p:nvPr/>
        </p:nvSpPr>
        <p:spPr bwMode="auto">
          <a:xfrm>
            <a:off x="5952804" y="5838276"/>
            <a:ext cx="1288800" cy="914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ea typeface="Segoe UI" pitchFamily="34" charset="0"/>
                <a:cs typeface="Segoe UI" pitchFamily="34" charset="0"/>
              </a:rPr>
              <a:t>Cognitive Services (ML)</a:t>
            </a:r>
            <a:endParaRPr lang="en-US" sz="1200">
              <a:solidFill>
                <a:schemeClr val="tx1"/>
              </a:solidFill>
              <a:ea typeface="Segoe UI" pitchFamily="34" charset="0"/>
              <a:cs typeface="Segoe UI" pitchFamily="34" charset="0"/>
            </a:endParaRPr>
          </a:p>
        </p:txBody>
      </p:sp>
      <p:cxnSp>
        <p:nvCxnSpPr>
          <p:cNvPr id="22" name="Connector: Elbow 21">
            <a:extLst>
              <a:ext uri="{FF2B5EF4-FFF2-40B4-BE49-F238E27FC236}">
                <a16:creationId xmlns:a16="http://schemas.microsoft.com/office/drawing/2014/main" id="{D5BA7D98-1910-4C91-BB2D-A79A81683521}"/>
              </a:ext>
            </a:extLst>
          </p:cNvPr>
          <p:cNvCxnSpPr>
            <a:cxnSpLocks/>
            <a:stCxn id="7" idx="6"/>
            <a:endCxn id="10" idx="0"/>
          </p:cNvCxnSpPr>
          <p:nvPr/>
        </p:nvCxnSpPr>
        <p:spPr>
          <a:xfrm>
            <a:off x="6370404" y="5071476"/>
            <a:ext cx="156000" cy="685200"/>
          </a:xfrm>
          <a:prstGeom prst="bentConnector2">
            <a:avLst/>
          </a:prstGeom>
          <a:ln>
            <a:solidFill>
              <a:srgbClr val="000000"/>
            </a:solidFill>
            <a:headEnd type="none" w="lg" len="med"/>
            <a:tailEnd type="triangle"/>
          </a:ln>
        </p:spPr>
        <p:style>
          <a:lnRef idx="3">
            <a:schemeClr val="accent1"/>
          </a:lnRef>
          <a:fillRef idx="0">
            <a:schemeClr val="accent1"/>
          </a:fillRef>
          <a:effectRef idx="2">
            <a:schemeClr val="accent1"/>
          </a:effectRef>
          <a:fontRef idx="minor">
            <a:schemeClr val="tx1"/>
          </a:fontRef>
        </p:style>
      </p:cxnSp>
      <p:cxnSp>
        <p:nvCxnSpPr>
          <p:cNvPr id="23" name="Connector: Elbow 22">
            <a:extLst>
              <a:ext uri="{FF2B5EF4-FFF2-40B4-BE49-F238E27FC236}">
                <a16:creationId xmlns:a16="http://schemas.microsoft.com/office/drawing/2014/main" id="{A4A8BF3D-8714-427D-B2CA-3A96BFF8177A}"/>
              </a:ext>
            </a:extLst>
          </p:cNvPr>
          <p:cNvCxnSpPr>
            <a:cxnSpLocks/>
            <a:stCxn id="11" idx="0"/>
            <a:endCxn id="12" idx="2"/>
          </p:cNvCxnSpPr>
          <p:nvPr/>
        </p:nvCxnSpPr>
        <p:spPr>
          <a:xfrm rot="5400000" flipH="1" flipV="1">
            <a:off x="6543204" y="5180676"/>
            <a:ext cx="685200" cy="466800"/>
          </a:xfrm>
          <a:prstGeom prst="bentConnector2">
            <a:avLst/>
          </a:prstGeom>
          <a:ln>
            <a:solidFill>
              <a:srgbClr val="000000"/>
            </a:solidFill>
            <a:headEnd type="none" w="lg" len="med"/>
            <a:tailEnd type="triangle"/>
          </a:ln>
        </p:spPr>
        <p:style>
          <a:lnRef idx="3">
            <a:schemeClr val="accent1"/>
          </a:lnRef>
          <a:fillRef idx="0">
            <a:schemeClr val="accent1"/>
          </a:fillRef>
          <a:effectRef idx="2">
            <a:schemeClr val="accent1"/>
          </a:effectRef>
          <a:fontRef idx="minor">
            <a:schemeClr val="tx1"/>
          </a:fontRef>
        </p:style>
      </p:cxnSp>
      <p:cxnSp>
        <p:nvCxnSpPr>
          <p:cNvPr id="24" name="Straight Arrow Connector 23">
            <a:extLst>
              <a:ext uri="{FF2B5EF4-FFF2-40B4-BE49-F238E27FC236}">
                <a16:creationId xmlns:a16="http://schemas.microsoft.com/office/drawing/2014/main" id="{E979423B-2FF9-4928-BF75-5AD0C3CE830A}"/>
              </a:ext>
            </a:extLst>
          </p:cNvPr>
          <p:cNvCxnSpPr>
            <a:cxnSpLocks/>
          </p:cNvCxnSpPr>
          <p:nvPr/>
        </p:nvCxnSpPr>
        <p:spPr>
          <a:xfrm flipV="1">
            <a:off x="8488404" y="5064276"/>
            <a:ext cx="819600" cy="7200"/>
          </a:xfrm>
          <a:prstGeom prst="straightConnector1">
            <a:avLst/>
          </a:prstGeom>
          <a:ln>
            <a:solidFill>
              <a:srgbClr val="000000"/>
            </a:solidFill>
            <a:headEnd type="arrow" w="med" len="med"/>
            <a:tailEnd type="arrow" w="med" len="med"/>
          </a:ln>
        </p:spPr>
        <p:style>
          <a:lnRef idx="3">
            <a:schemeClr val="accent3"/>
          </a:lnRef>
          <a:fillRef idx="0">
            <a:schemeClr val="accent3"/>
          </a:fillRef>
          <a:effectRef idx="2">
            <a:schemeClr val="accent3"/>
          </a:effectRef>
          <a:fontRef idx="minor">
            <a:schemeClr val="tx1"/>
          </a:fontRef>
        </p:style>
      </p:cxnSp>
      <p:sp>
        <p:nvSpPr>
          <p:cNvPr id="25" name="Oval 24">
            <a:extLst>
              <a:ext uri="{FF2B5EF4-FFF2-40B4-BE49-F238E27FC236}">
                <a16:creationId xmlns:a16="http://schemas.microsoft.com/office/drawing/2014/main" id="{D8CE80B8-79ED-4C98-89D4-E95D56448A4B}"/>
              </a:ext>
            </a:extLst>
          </p:cNvPr>
          <p:cNvSpPr/>
          <p:nvPr/>
        </p:nvSpPr>
        <p:spPr bwMode="auto">
          <a:xfrm>
            <a:off x="1464174" y="4819704"/>
            <a:ext cx="554400" cy="5544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400">
              <a:solidFill>
                <a:schemeClr val="tx1"/>
              </a:soli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516DDF3B-68ED-4939-A209-BBE57747DA62}"/>
              </a:ext>
            </a:extLst>
          </p:cNvPr>
          <p:cNvSpPr/>
          <p:nvPr/>
        </p:nvSpPr>
        <p:spPr bwMode="auto">
          <a:xfrm>
            <a:off x="761604" y="4167414"/>
            <a:ext cx="892800" cy="2606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7" name="Group 26">
            <a:extLst>
              <a:ext uri="{FF2B5EF4-FFF2-40B4-BE49-F238E27FC236}">
                <a16:creationId xmlns:a16="http://schemas.microsoft.com/office/drawing/2014/main" id="{8AEB1826-F074-479A-93DD-757C3B0B5905}"/>
              </a:ext>
            </a:extLst>
          </p:cNvPr>
          <p:cNvGrpSpPr/>
          <p:nvPr/>
        </p:nvGrpSpPr>
        <p:grpSpPr>
          <a:xfrm>
            <a:off x="826404" y="4245594"/>
            <a:ext cx="748800" cy="2455200"/>
            <a:chOff x="244800" y="3672000"/>
            <a:chExt cx="748800" cy="2455200"/>
          </a:xfrm>
        </p:grpSpPr>
        <p:sp>
          <p:nvSpPr>
            <p:cNvPr id="28" name="Flowchart: Multidocument 27">
              <a:extLst>
                <a:ext uri="{FF2B5EF4-FFF2-40B4-BE49-F238E27FC236}">
                  <a16:creationId xmlns:a16="http://schemas.microsoft.com/office/drawing/2014/main" id="{FF919B48-452D-4418-9053-287CE7314264}"/>
                </a:ext>
              </a:extLst>
            </p:cNvPr>
            <p:cNvSpPr/>
            <p:nvPr/>
          </p:nvSpPr>
          <p:spPr bwMode="auto">
            <a:xfrm>
              <a:off x="244800" y="3672000"/>
              <a:ext cx="748800" cy="75600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Flowchart: Multidocument 28">
              <a:extLst>
                <a:ext uri="{FF2B5EF4-FFF2-40B4-BE49-F238E27FC236}">
                  <a16:creationId xmlns:a16="http://schemas.microsoft.com/office/drawing/2014/main" id="{566D7191-6ABA-4645-8F1A-7607BE27EAFE}"/>
                </a:ext>
              </a:extLst>
            </p:cNvPr>
            <p:cNvSpPr/>
            <p:nvPr/>
          </p:nvSpPr>
          <p:spPr bwMode="auto">
            <a:xfrm>
              <a:off x="244800" y="4521600"/>
              <a:ext cx="748800" cy="75600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Flowchart: Multidocument 29">
              <a:extLst>
                <a:ext uri="{FF2B5EF4-FFF2-40B4-BE49-F238E27FC236}">
                  <a16:creationId xmlns:a16="http://schemas.microsoft.com/office/drawing/2014/main" id="{F0C9171F-6F60-4FAD-B97B-B04D5313B618}"/>
                </a:ext>
              </a:extLst>
            </p:cNvPr>
            <p:cNvSpPr/>
            <p:nvPr/>
          </p:nvSpPr>
          <p:spPr bwMode="auto">
            <a:xfrm>
              <a:off x="244800" y="5371200"/>
              <a:ext cx="748800" cy="75600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1" name="TextBox 30">
            <a:extLst>
              <a:ext uri="{FF2B5EF4-FFF2-40B4-BE49-F238E27FC236}">
                <a16:creationId xmlns:a16="http://schemas.microsoft.com/office/drawing/2014/main" id="{F9A13A1A-D15E-442D-B500-0CD8DF71B259}"/>
              </a:ext>
            </a:extLst>
          </p:cNvPr>
          <p:cNvSpPr txBox="1"/>
          <p:nvPr/>
        </p:nvSpPr>
        <p:spPr>
          <a:xfrm>
            <a:off x="1507261" y="4989181"/>
            <a:ext cx="439200" cy="215444"/>
          </a:xfrm>
          <a:prstGeom prst="rect">
            <a:avLst/>
          </a:prstGeom>
          <a:solidFill>
            <a:schemeClr val="bg1"/>
          </a:solidFill>
          <a:ln>
            <a:solidFill>
              <a:schemeClr val="tx1"/>
            </a:solidFill>
          </a:ln>
        </p:spPr>
        <p:txBody>
          <a:bodyPr wrap="square" lIns="0" tIns="0" rIns="0" bIns="0" rtlCol="0">
            <a:spAutoFit/>
          </a:bodyPr>
          <a:lstStyle/>
          <a:p>
            <a:pPr algn="ctr"/>
            <a:r>
              <a:rPr lang="en-US" sz="1400">
                <a:gradFill>
                  <a:gsLst>
                    <a:gs pos="2917">
                      <a:schemeClr val="tx1"/>
                    </a:gs>
                    <a:gs pos="30000">
                      <a:schemeClr val="tx1"/>
                    </a:gs>
                  </a:gsLst>
                  <a:lin ang="5400000" scaled="0"/>
                </a:gradFill>
              </a:rPr>
              <a:t>API</a:t>
            </a:r>
          </a:p>
        </p:txBody>
      </p:sp>
      <p:sp>
        <p:nvSpPr>
          <p:cNvPr id="32" name="TextBox 31">
            <a:extLst>
              <a:ext uri="{FF2B5EF4-FFF2-40B4-BE49-F238E27FC236}">
                <a16:creationId xmlns:a16="http://schemas.microsoft.com/office/drawing/2014/main" id="{7C2D14A8-5C3E-4203-BDF4-0BE31E8572DC}"/>
              </a:ext>
            </a:extLst>
          </p:cNvPr>
          <p:cNvSpPr txBox="1"/>
          <p:nvPr/>
        </p:nvSpPr>
        <p:spPr>
          <a:xfrm>
            <a:off x="863604" y="4411194"/>
            <a:ext cx="590400" cy="430887"/>
          </a:xfrm>
          <a:prstGeom prst="rect">
            <a:avLst/>
          </a:prstGeom>
          <a:noFill/>
        </p:spPr>
        <p:txBody>
          <a:bodyPr wrap="square" lIns="0" tIns="0" rIns="0" bIns="0" rtlCol="0">
            <a:spAutoFit/>
          </a:bodyPr>
          <a:lstStyle/>
          <a:p>
            <a:pPr algn="l"/>
            <a:r>
              <a:rPr lang="en-US" sz="1400" err="1">
                <a:gradFill>
                  <a:gsLst>
                    <a:gs pos="2917">
                      <a:schemeClr val="tx1"/>
                    </a:gs>
                    <a:gs pos="30000">
                      <a:schemeClr val="tx1"/>
                    </a:gs>
                  </a:gsLst>
                  <a:lin ang="5400000" scaled="0"/>
                </a:gradFill>
              </a:rPr>
              <a:t>Github</a:t>
            </a:r>
            <a:endParaRPr lang="en-US" sz="1400">
              <a:gradFill>
                <a:gsLst>
                  <a:gs pos="2917">
                    <a:schemeClr val="tx1"/>
                  </a:gs>
                  <a:gs pos="30000">
                    <a:schemeClr val="tx1"/>
                  </a:gs>
                </a:gsLst>
                <a:lin ang="5400000" scaled="0"/>
              </a:gradFill>
            </a:endParaRPr>
          </a:p>
          <a:p>
            <a:pPr algn="l"/>
            <a:r>
              <a:rPr lang="en-US" sz="1400">
                <a:gradFill>
                  <a:gsLst>
                    <a:gs pos="2917">
                      <a:schemeClr val="tx1"/>
                    </a:gs>
                    <a:gs pos="30000">
                      <a:schemeClr val="tx1"/>
                    </a:gs>
                  </a:gsLst>
                  <a:lin ang="5400000" scaled="0"/>
                </a:gradFill>
              </a:rPr>
              <a:t>Data</a:t>
            </a:r>
          </a:p>
        </p:txBody>
      </p:sp>
      <p:sp>
        <p:nvSpPr>
          <p:cNvPr id="33" name="TextBox 32">
            <a:extLst>
              <a:ext uri="{FF2B5EF4-FFF2-40B4-BE49-F238E27FC236}">
                <a16:creationId xmlns:a16="http://schemas.microsoft.com/office/drawing/2014/main" id="{B8B3DDCE-4FD9-4686-8B91-C05A95554E03}"/>
              </a:ext>
            </a:extLst>
          </p:cNvPr>
          <p:cNvSpPr txBox="1"/>
          <p:nvPr/>
        </p:nvSpPr>
        <p:spPr>
          <a:xfrm>
            <a:off x="863604" y="5261994"/>
            <a:ext cx="590400" cy="430887"/>
          </a:xfrm>
          <a:prstGeom prst="rect">
            <a:avLst/>
          </a:prstGeom>
          <a:noFill/>
        </p:spPr>
        <p:txBody>
          <a:bodyPr wrap="square" lIns="0" tIns="0" rIns="0" bIns="0" rtlCol="0">
            <a:spAutoFit/>
          </a:bodyPr>
          <a:lstStyle/>
          <a:p>
            <a:pPr algn="l"/>
            <a:r>
              <a:rPr lang="en-US" sz="1400" err="1">
                <a:gradFill>
                  <a:gsLst>
                    <a:gs pos="2917">
                      <a:schemeClr val="tx1"/>
                    </a:gs>
                    <a:gs pos="30000">
                      <a:schemeClr val="tx1"/>
                    </a:gs>
                  </a:gsLst>
                  <a:lin ang="5400000" scaled="0"/>
                </a:gradFill>
              </a:rPr>
              <a:t>Github</a:t>
            </a:r>
            <a:endParaRPr lang="en-US" sz="1400">
              <a:gradFill>
                <a:gsLst>
                  <a:gs pos="2917">
                    <a:schemeClr val="tx1"/>
                  </a:gs>
                  <a:gs pos="30000">
                    <a:schemeClr val="tx1"/>
                  </a:gs>
                </a:gsLst>
                <a:lin ang="5400000" scaled="0"/>
              </a:gradFill>
            </a:endParaRPr>
          </a:p>
          <a:p>
            <a:pPr algn="l"/>
            <a:r>
              <a:rPr lang="en-US" sz="1400">
                <a:gradFill>
                  <a:gsLst>
                    <a:gs pos="2917">
                      <a:schemeClr val="tx1"/>
                    </a:gs>
                    <a:gs pos="30000">
                      <a:schemeClr val="tx1"/>
                    </a:gs>
                  </a:gsLst>
                  <a:lin ang="5400000" scaled="0"/>
                </a:gradFill>
              </a:rPr>
              <a:t>Data</a:t>
            </a:r>
          </a:p>
        </p:txBody>
      </p:sp>
      <p:sp>
        <p:nvSpPr>
          <p:cNvPr id="34" name="TextBox 33">
            <a:extLst>
              <a:ext uri="{FF2B5EF4-FFF2-40B4-BE49-F238E27FC236}">
                <a16:creationId xmlns:a16="http://schemas.microsoft.com/office/drawing/2014/main" id="{DCEC22D3-C8B8-458A-8307-F128ACB4F802}"/>
              </a:ext>
            </a:extLst>
          </p:cNvPr>
          <p:cNvSpPr txBox="1"/>
          <p:nvPr/>
        </p:nvSpPr>
        <p:spPr>
          <a:xfrm>
            <a:off x="863604" y="6111594"/>
            <a:ext cx="590400" cy="430887"/>
          </a:xfrm>
          <a:prstGeom prst="rect">
            <a:avLst/>
          </a:prstGeom>
          <a:noFill/>
        </p:spPr>
        <p:txBody>
          <a:bodyPr wrap="square" lIns="0" tIns="0" rIns="0" bIns="0" rtlCol="0">
            <a:spAutoFit/>
          </a:bodyPr>
          <a:lstStyle/>
          <a:p>
            <a:pPr algn="l"/>
            <a:r>
              <a:rPr lang="en-US" sz="1400" err="1">
                <a:gradFill>
                  <a:gsLst>
                    <a:gs pos="2917">
                      <a:schemeClr val="tx1"/>
                    </a:gs>
                    <a:gs pos="30000">
                      <a:schemeClr val="tx1"/>
                    </a:gs>
                  </a:gsLst>
                  <a:lin ang="5400000" scaled="0"/>
                </a:gradFill>
              </a:rPr>
              <a:t>Github</a:t>
            </a:r>
            <a:endParaRPr lang="en-US" sz="1400">
              <a:gradFill>
                <a:gsLst>
                  <a:gs pos="2917">
                    <a:schemeClr val="tx1"/>
                  </a:gs>
                  <a:gs pos="30000">
                    <a:schemeClr val="tx1"/>
                  </a:gs>
                </a:gsLst>
                <a:lin ang="5400000" scaled="0"/>
              </a:gradFill>
            </a:endParaRPr>
          </a:p>
          <a:p>
            <a:pPr algn="l"/>
            <a:r>
              <a:rPr lang="en-US" sz="1400">
                <a:gradFill>
                  <a:gsLst>
                    <a:gs pos="2917">
                      <a:schemeClr val="tx1"/>
                    </a:gs>
                    <a:gs pos="30000">
                      <a:schemeClr val="tx1"/>
                    </a:gs>
                  </a:gsLst>
                  <a:lin ang="5400000" scaled="0"/>
                </a:gradFill>
              </a:rPr>
              <a:t>Data</a:t>
            </a:r>
          </a:p>
        </p:txBody>
      </p:sp>
      <p:sp>
        <p:nvSpPr>
          <p:cNvPr id="35" name="Left Bracket 34">
            <a:extLst>
              <a:ext uri="{FF2B5EF4-FFF2-40B4-BE49-F238E27FC236}">
                <a16:creationId xmlns:a16="http://schemas.microsoft.com/office/drawing/2014/main" id="{45576C63-ECA2-4E50-AD3E-7433EE8C9F30}"/>
              </a:ext>
            </a:extLst>
          </p:cNvPr>
          <p:cNvSpPr/>
          <p:nvPr/>
        </p:nvSpPr>
        <p:spPr>
          <a:xfrm rot="5400000">
            <a:off x="6652786" y="2989867"/>
            <a:ext cx="333375" cy="2114552"/>
          </a:xfrm>
          <a:prstGeom prst="leftBracket">
            <a:avLst/>
          </a:prstGeom>
          <a:ln w="28575">
            <a:solidFill>
              <a:srgbClr val="008575">
                <a:alpha val="50000"/>
              </a:srgbClr>
            </a:solidFill>
            <a:headEnd type="none" w="lg" len="med"/>
            <a:tailEnd type="none" w="lg"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36" name="Left Bracket 35">
            <a:extLst>
              <a:ext uri="{FF2B5EF4-FFF2-40B4-BE49-F238E27FC236}">
                <a16:creationId xmlns:a16="http://schemas.microsoft.com/office/drawing/2014/main" id="{79A90624-442C-4E36-A9C1-C13267EE7B3E}"/>
              </a:ext>
            </a:extLst>
          </p:cNvPr>
          <p:cNvSpPr/>
          <p:nvPr/>
        </p:nvSpPr>
        <p:spPr>
          <a:xfrm rot="5400000">
            <a:off x="9381699" y="2442179"/>
            <a:ext cx="333375" cy="3209927"/>
          </a:xfrm>
          <a:prstGeom prst="leftBracket">
            <a:avLst/>
          </a:prstGeom>
          <a:ln w="28575">
            <a:solidFill>
              <a:srgbClr val="0078D4">
                <a:alpha val="50000"/>
              </a:srgbClr>
            </a:solidFill>
            <a:headEnd type="none" w="lg" len="med"/>
            <a:tailEnd type="none" w="lg"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1E3F0626-B3EF-40E9-9B3B-34028492E616}"/>
              </a:ext>
            </a:extLst>
          </p:cNvPr>
          <p:cNvSpPr txBox="1"/>
          <p:nvPr/>
        </p:nvSpPr>
        <p:spPr>
          <a:xfrm>
            <a:off x="5582709" y="3521043"/>
            <a:ext cx="2385634" cy="307777"/>
          </a:xfrm>
          <a:prstGeom prst="rect">
            <a:avLst/>
          </a:prstGeom>
          <a:ln w="9525">
            <a:noFill/>
            <a:headEnd type="none" w="lg" len="med"/>
            <a:tailEnd type="none" w="lg" len="med"/>
          </a:ln>
        </p:spPr>
        <p:style>
          <a:lnRef idx="3">
            <a:schemeClr val="accent5"/>
          </a:lnRef>
          <a:fillRef idx="0">
            <a:schemeClr val="accent5"/>
          </a:fillRef>
          <a:effectRef idx="2">
            <a:schemeClr val="accent5"/>
          </a:effectRef>
          <a:fontRef idx="minor">
            <a:schemeClr val="tx1"/>
          </a:fontRef>
        </p:style>
        <p:txBody>
          <a:bodyPr wrap="square" lIns="0" tIns="0" rIns="0" bIns="0" rtlCol="0">
            <a:spAutoFit/>
          </a:bodyPr>
          <a:lstStyle/>
          <a:p>
            <a:pPr algn="ctr"/>
            <a:r>
              <a:rPr lang="en-US" sz="2000" b="1">
                <a:solidFill>
                  <a:srgbClr val="008575"/>
                </a:solidFill>
              </a:rPr>
              <a:t>Machine Learning</a:t>
            </a:r>
            <a:endParaRPr lang="en-US" sz="2000">
              <a:solidFill>
                <a:srgbClr val="008575"/>
              </a:solidFill>
            </a:endParaRPr>
          </a:p>
        </p:txBody>
      </p:sp>
      <p:sp>
        <p:nvSpPr>
          <p:cNvPr id="38" name="TextBox 37">
            <a:extLst>
              <a:ext uri="{FF2B5EF4-FFF2-40B4-BE49-F238E27FC236}">
                <a16:creationId xmlns:a16="http://schemas.microsoft.com/office/drawing/2014/main" id="{0AF9D23E-AC91-4FD3-BF12-177AAC589A90}"/>
              </a:ext>
            </a:extLst>
          </p:cNvPr>
          <p:cNvSpPr txBox="1"/>
          <p:nvPr/>
        </p:nvSpPr>
        <p:spPr>
          <a:xfrm>
            <a:off x="7993228" y="3521043"/>
            <a:ext cx="3219450" cy="307777"/>
          </a:xfrm>
          <a:prstGeom prst="rect">
            <a:avLst/>
          </a:prstGeom>
          <a:ln w="9525">
            <a:noFill/>
            <a:headEnd type="none" w="lg" len="med"/>
            <a:tailEnd type="none" w="lg" len="med"/>
          </a:ln>
        </p:spPr>
        <p:style>
          <a:lnRef idx="3">
            <a:schemeClr val="accent5"/>
          </a:lnRef>
          <a:fillRef idx="0">
            <a:schemeClr val="accent5"/>
          </a:fillRef>
          <a:effectRef idx="2">
            <a:schemeClr val="accent5"/>
          </a:effectRef>
          <a:fontRef idx="minor">
            <a:schemeClr val="tx1"/>
          </a:fontRef>
        </p:style>
        <p:txBody>
          <a:bodyPr wrap="square" lIns="0" tIns="0" rIns="0" bIns="0" rtlCol="0">
            <a:spAutoFit/>
          </a:bodyPr>
          <a:lstStyle/>
          <a:p>
            <a:pPr algn="ctr"/>
            <a:r>
              <a:rPr lang="en-US" sz="2000" b="1">
                <a:solidFill>
                  <a:srgbClr val="0078D4"/>
                </a:solidFill>
              </a:rPr>
              <a:t>Web Applications</a:t>
            </a:r>
            <a:endParaRPr lang="en-US" sz="2000">
              <a:solidFill>
                <a:srgbClr val="0078D4"/>
              </a:solidFill>
            </a:endParaRPr>
          </a:p>
        </p:txBody>
      </p:sp>
      <p:grpSp>
        <p:nvGrpSpPr>
          <p:cNvPr id="39" name="Group 38">
            <a:extLst>
              <a:ext uri="{FF2B5EF4-FFF2-40B4-BE49-F238E27FC236}">
                <a16:creationId xmlns:a16="http://schemas.microsoft.com/office/drawing/2014/main" id="{98D83310-0EB2-45E2-8F79-F5B44B961CFD}"/>
              </a:ext>
            </a:extLst>
          </p:cNvPr>
          <p:cNvGrpSpPr/>
          <p:nvPr/>
        </p:nvGrpSpPr>
        <p:grpSpPr>
          <a:xfrm>
            <a:off x="9557608" y="5248738"/>
            <a:ext cx="1584814" cy="1294950"/>
            <a:chOff x="7221943" y="3082481"/>
            <a:chExt cx="3122585" cy="2842069"/>
          </a:xfrm>
        </p:grpSpPr>
        <p:pic>
          <p:nvPicPr>
            <p:cNvPr id="40" name="Picture 2" descr="Image result for website with data visualization">
              <a:extLst>
                <a:ext uri="{FF2B5EF4-FFF2-40B4-BE49-F238E27FC236}">
                  <a16:creationId xmlns:a16="http://schemas.microsoft.com/office/drawing/2014/main" id="{60261469-9375-4F0A-B040-C9A0001A7E5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7233528" y="3082481"/>
              <a:ext cx="3005754" cy="2782712"/>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F8BB543A-6D20-4264-92BD-FBD9FDAAE5A5}"/>
                </a:ext>
              </a:extLst>
            </p:cNvPr>
            <p:cNvSpPr/>
            <p:nvPr/>
          </p:nvSpPr>
          <p:spPr>
            <a:xfrm>
              <a:off x="7221943" y="3124200"/>
              <a:ext cx="3122585" cy="28003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spTree>
    <p:extLst>
      <p:ext uri="{BB962C8B-B14F-4D97-AF65-F5344CB8AC3E}">
        <p14:creationId xmlns:p14="http://schemas.microsoft.com/office/powerpoint/2010/main" val="52418705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Requirements</a:t>
            </a:r>
          </a:p>
        </p:txBody>
      </p:sp>
      <p:sp>
        <p:nvSpPr>
          <p:cNvPr id="7" name="Text Placeholder 5">
            <a:extLst>
              <a:ext uri="{FF2B5EF4-FFF2-40B4-BE49-F238E27FC236}">
                <a16:creationId xmlns:a16="http://schemas.microsoft.com/office/drawing/2014/main" id="{FA9BE22D-8998-4A32-BAB0-228B75B695EC}"/>
              </a:ext>
            </a:extLst>
          </p:cNvPr>
          <p:cNvSpPr txBox="1">
            <a:spLocks/>
          </p:cNvSpPr>
          <p:nvPr/>
        </p:nvSpPr>
        <p:spPr>
          <a:xfrm>
            <a:off x="610919" y="1581159"/>
            <a:ext cx="7918981" cy="483209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spcAft>
                <a:spcPts val="1200"/>
              </a:spcAft>
            </a:pPr>
            <a:r>
              <a:rPr lang="en-US" sz="2400"/>
              <a:t>Code + Slides: </a:t>
            </a:r>
          </a:p>
          <a:p>
            <a:pPr lvl="1">
              <a:spcAft>
                <a:spcPts val="1200"/>
              </a:spcAft>
            </a:pPr>
            <a:r>
              <a:rPr lang="en-US" sz="2400"/>
              <a:t>Python 3.6 (python.org/downloads)</a:t>
            </a:r>
          </a:p>
          <a:p>
            <a:pPr lvl="1">
              <a:spcAft>
                <a:spcPts val="1200"/>
              </a:spcAft>
            </a:pPr>
            <a:r>
              <a:rPr lang="en-US" sz="2400"/>
              <a:t>Azure Subscription (azure.microsoft.com)</a:t>
            </a:r>
          </a:p>
          <a:p>
            <a:pPr lvl="1">
              <a:spcAft>
                <a:spcPts val="1200"/>
              </a:spcAft>
            </a:pPr>
            <a:r>
              <a:rPr lang="en-US" sz="2400"/>
              <a:t>Azure CLI (aka.ms/</a:t>
            </a:r>
            <a:r>
              <a:rPr lang="en-US" sz="2400" err="1"/>
              <a:t>azcli</a:t>
            </a:r>
            <a:r>
              <a:rPr lang="en-US" sz="2400"/>
              <a:t>)</a:t>
            </a:r>
          </a:p>
          <a:p>
            <a:pPr lvl="1">
              <a:spcAft>
                <a:spcPts val="1200"/>
              </a:spcAft>
            </a:pPr>
            <a:r>
              <a:rPr lang="en-US" sz="2400"/>
              <a:t>Visual Studio Code (code.visualstudio.com)</a:t>
            </a:r>
          </a:p>
          <a:p>
            <a:pPr lvl="1"/>
            <a:r>
              <a:rPr lang="en-US" sz="2400"/>
              <a:t>VS Code Extensions (Extensions tab in VS Code)</a:t>
            </a:r>
          </a:p>
          <a:p>
            <a:pPr lvl="2"/>
            <a:r>
              <a:rPr lang="en-US" sz="2000"/>
              <a:t>Azure Account</a:t>
            </a:r>
          </a:p>
          <a:p>
            <a:pPr lvl="2"/>
            <a:r>
              <a:rPr lang="en-US" sz="2000"/>
              <a:t>Azure App Service</a:t>
            </a:r>
          </a:p>
          <a:p>
            <a:pPr lvl="2"/>
            <a:r>
              <a:rPr lang="en-US" sz="2000"/>
              <a:t>Azure Functions</a:t>
            </a:r>
          </a:p>
          <a:p>
            <a:pPr lvl="2"/>
            <a:r>
              <a:rPr lang="en-US" sz="2000"/>
              <a:t>Azure Cosmos DB</a:t>
            </a:r>
          </a:p>
        </p:txBody>
      </p:sp>
    </p:spTree>
    <p:extLst>
      <p:ext uri="{BB962C8B-B14F-4D97-AF65-F5344CB8AC3E}">
        <p14:creationId xmlns:p14="http://schemas.microsoft.com/office/powerpoint/2010/main" val="304454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5510784" cy="498598"/>
          </a:xfrm>
        </p:spPr>
        <p:txBody>
          <a:bodyPr/>
          <a:lstStyle/>
          <a:p>
            <a:pPr algn="ctr"/>
            <a:r>
              <a:rPr lang="en-US"/>
              <a:t>Data Processing</a:t>
            </a:r>
          </a:p>
        </p:txBody>
      </p:sp>
    </p:spTree>
    <p:extLst>
      <p:ext uri="{BB962C8B-B14F-4D97-AF65-F5344CB8AC3E}">
        <p14:creationId xmlns:p14="http://schemas.microsoft.com/office/powerpoint/2010/main" val="4035426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Image result for azure functions logo">
            <a:extLst>
              <a:ext uri="{FF2B5EF4-FFF2-40B4-BE49-F238E27FC236}">
                <a16:creationId xmlns:a16="http://schemas.microsoft.com/office/drawing/2014/main" id="{C05E6D6C-5803-4413-ACBF-9AF86802B35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84938" y="2266585"/>
            <a:ext cx="5219700" cy="3170967"/>
          </a:xfrm>
          <a:prstGeom prst="rect">
            <a:avLst/>
          </a:prstGeom>
          <a:solidFill>
            <a:srgbClr val="FFFFFF"/>
          </a:solidFill>
        </p:spPr>
      </p:pic>
      <p:sp>
        <p:nvSpPr>
          <p:cNvPr id="2" name="Title 1">
            <a:extLst>
              <a:ext uri="{FF2B5EF4-FFF2-40B4-BE49-F238E27FC236}">
                <a16:creationId xmlns:a16="http://schemas.microsoft.com/office/drawing/2014/main" id="{90EC0F41-AA00-415D-8793-AE7C2797B936}"/>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sz="3600" b="1">
                <a:solidFill>
                  <a:schemeClr val="tx1"/>
                </a:solidFill>
              </a:rPr>
              <a:t>Data Processing: </a:t>
            </a:r>
            <a:r>
              <a:rPr lang="en-US" sz="3600">
                <a:solidFill>
                  <a:schemeClr val="tx1"/>
                </a:solidFill>
              </a:rPr>
              <a:t>Azure Functions 101</a:t>
            </a:r>
            <a:endParaRPr lang="en-US" sz="3600" b="1">
              <a:solidFill>
                <a:schemeClr val="tx1"/>
              </a:solidFill>
            </a:endParaRPr>
          </a:p>
        </p:txBody>
      </p:sp>
      <p:sp>
        <p:nvSpPr>
          <p:cNvPr id="16" name="Text Placeholder 2">
            <a:extLst>
              <a:ext uri="{FF2B5EF4-FFF2-40B4-BE49-F238E27FC236}">
                <a16:creationId xmlns:a16="http://schemas.microsoft.com/office/drawing/2014/main" id="{1C9AEE25-15D2-4C19-924F-AD47439EB45C}"/>
              </a:ext>
            </a:extLst>
          </p:cNvPr>
          <p:cNvSpPr>
            <a:spLocks noGrp="1"/>
          </p:cNvSpPr>
          <p:nvPr>
            <p:ph sz="quarter" idx="12"/>
          </p:nvPr>
        </p:nvSpPr>
        <p:spPr>
          <a:xfrm>
            <a:off x="584200" y="1435100"/>
            <a:ext cx="6232236" cy="5253376"/>
          </a:xfrm>
          <a:prstGeom prst="rect">
            <a:avLst/>
          </a:prstGeom>
        </p:spPr>
        <p:txBody>
          <a:bodyPr wrap="square">
            <a:normAutofit/>
          </a:bodyPr>
          <a:lstStyle/>
          <a:p>
            <a:pPr marL="0" indent="0">
              <a:lnSpc>
                <a:spcPct val="90000"/>
              </a:lnSpc>
              <a:buNone/>
            </a:pPr>
            <a:r>
              <a:rPr lang="en-US" b="1" dirty="0">
                <a:gradFill>
                  <a:gsLst>
                    <a:gs pos="1250">
                      <a:schemeClr val="tx1"/>
                    </a:gs>
                    <a:gs pos="100000">
                      <a:schemeClr val="tx1"/>
                    </a:gs>
                  </a:gsLst>
                  <a:lin ang="5400000" scaled="0"/>
                </a:gradFill>
              </a:rPr>
              <a:t>What is Azure Functions?</a:t>
            </a:r>
          </a:p>
          <a:p>
            <a:pPr>
              <a:lnSpc>
                <a:spcPct val="90000"/>
              </a:lnSpc>
              <a:buFont typeface="Arial" panose="020B0604020202020204" pitchFamily="34" charset="0"/>
              <a:buChar char="•"/>
            </a:pPr>
            <a:r>
              <a:rPr lang="en-US" sz="2000" dirty="0">
                <a:gradFill>
                  <a:gsLst>
                    <a:gs pos="1250">
                      <a:schemeClr val="tx1"/>
                    </a:gs>
                    <a:gs pos="100000">
                      <a:schemeClr val="tx1"/>
                    </a:gs>
                  </a:gsLst>
                  <a:lin ang="5400000" scaled="0"/>
                </a:gradFill>
              </a:rPr>
              <a:t>Scalable event-driven serverless compute platform that also can solve complex orchestration problems </a:t>
            </a:r>
          </a:p>
          <a:p>
            <a:pPr>
              <a:lnSpc>
                <a:spcPct val="90000"/>
              </a:lnSpc>
            </a:pPr>
            <a:endParaRPr lang="en-US" sz="2400" dirty="0">
              <a:gradFill>
                <a:gsLst>
                  <a:gs pos="1250">
                    <a:schemeClr val="tx1"/>
                  </a:gs>
                  <a:gs pos="100000">
                    <a:schemeClr val="tx1"/>
                  </a:gs>
                </a:gsLst>
                <a:lin ang="5400000" scaled="0"/>
              </a:gradFill>
            </a:endParaRPr>
          </a:p>
          <a:p>
            <a:pPr marL="0" indent="0">
              <a:lnSpc>
                <a:spcPct val="90000"/>
              </a:lnSpc>
              <a:buNone/>
            </a:pPr>
            <a:r>
              <a:rPr lang="en-US" b="1" dirty="0">
                <a:gradFill>
                  <a:gsLst>
                    <a:gs pos="1250">
                      <a:schemeClr val="tx1"/>
                    </a:gs>
                    <a:gs pos="100000">
                      <a:schemeClr val="tx1"/>
                    </a:gs>
                  </a:gsLst>
                  <a:lin ang="5400000" scaled="0"/>
                </a:gradFill>
              </a:rPr>
              <a:t>Common Uses:</a:t>
            </a:r>
          </a:p>
          <a:p>
            <a:pPr lvl="0">
              <a:lnSpc>
                <a:spcPct val="90000"/>
              </a:lnSpc>
              <a:buFont typeface="Arial" panose="020B0604020202020204" pitchFamily="34" charset="0"/>
              <a:buChar char="•"/>
            </a:pPr>
            <a:r>
              <a:rPr lang="en-US" sz="2000" dirty="0"/>
              <a:t>Data Science - ML &amp; Data Processing</a:t>
            </a:r>
          </a:p>
          <a:p>
            <a:pPr lvl="0">
              <a:lnSpc>
                <a:spcPct val="90000"/>
              </a:lnSpc>
              <a:buFont typeface="Arial" panose="020B0604020202020204" pitchFamily="34" charset="0"/>
              <a:buChar char="•"/>
            </a:pPr>
            <a:r>
              <a:rPr lang="en-US" sz="2000" dirty="0"/>
              <a:t>System Admin - Cloud Automation</a:t>
            </a:r>
          </a:p>
          <a:p>
            <a:pPr lvl="0">
              <a:lnSpc>
                <a:spcPct val="90000"/>
              </a:lnSpc>
              <a:buFont typeface="Arial" panose="020B0604020202020204" pitchFamily="34" charset="0"/>
              <a:buChar char="•"/>
            </a:pPr>
            <a:r>
              <a:rPr lang="en-US" sz="2000" dirty="0"/>
              <a:t>Web Developer - APIs, SPAs, Mobile backends</a:t>
            </a:r>
          </a:p>
          <a:p>
            <a:pPr lvl="0">
              <a:lnSpc>
                <a:spcPct val="90000"/>
              </a:lnSpc>
            </a:pPr>
            <a:endParaRPr lang="en-US" sz="2000" dirty="0"/>
          </a:p>
          <a:p>
            <a:pPr marL="0" indent="0">
              <a:lnSpc>
                <a:spcPct val="90000"/>
              </a:lnSpc>
              <a:buNone/>
            </a:pPr>
            <a:r>
              <a:rPr lang="en-US" b="1" dirty="0"/>
              <a:t>Free-Tier (Monthly)</a:t>
            </a:r>
          </a:p>
          <a:p>
            <a:pPr>
              <a:lnSpc>
                <a:spcPct val="90000"/>
              </a:lnSpc>
              <a:buFont typeface="Arial" panose="020B0604020202020204" pitchFamily="34" charset="0"/>
              <a:buChar char="•"/>
            </a:pPr>
            <a:r>
              <a:rPr lang="en-US" sz="2000" dirty="0"/>
              <a:t>*1 million requests </a:t>
            </a:r>
          </a:p>
          <a:p>
            <a:pPr>
              <a:lnSpc>
                <a:spcPct val="90000"/>
              </a:lnSpc>
              <a:buFont typeface="Arial" panose="020B0604020202020204" pitchFamily="34" charset="0"/>
              <a:buChar char="•"/>
            </a:pPr>
            <a:r>
              <a:rPr lang="en-US" sz="2000" dirty="0"/>
              <a:t>*400,000 GB-s of resource consumptions</a:t>
            </a:r>
          </a:p>
        </p:txBody>
      </p:sp>
      <p:sp>
        <p:nvSpPr>
          <p:cNvPr id="3" name="TextBox 2">
            <a:extLst>
              <a:ext uri="{FF2B5EF4-FFF2-40B4-BE49-F238E27FC236}">
                <a16:creationId xmlns:a16="http://schemas.microsoft.com/office/drawing/2014/main" id="{617860F2-6C88-43CA-86FF-67767B53B30F}"/>
              </a:ext>
            </a:extLst>
          </p:cNvPr>
          <p:cNvSpPr txBox="1"/>
          <p:nvPr/>
        </p:nvSpPr>
        <p:spPr>
          <a:xfrm>
            <a:off x="1398493" y="6611779"/>
            <a:ext cx="10632142" cy="246221"/>
          </a:xfrm>
          <a:prstGeom prst="rect">
            <a:avLst/>
          </a:prstGeom>
          <a:noFill/>
        </p:spPr>
        <p:txBody>
          <a:bodyPr wrap="square" lIns="0" tIns="0" rIns="0" bIns="0" rtlCol="0">
            <a:spAutoFit/>
          </a:bodyPr>
          <a:lstStyle/>
          <a:p>
            <a:pPr algn="r"/>
            <a:r>
              <a:rPr lang="en-US" sz="1600" i="1" dirty="0">
                <a:gradFill>
                  <a:gsLst>
                    <a:gs pos="2917">
                      <a:schemeClr val="tx1"/>
                    </a:gs>
                    <a:gs pos="30000">
                      <a:schemeClr val="tx1"/>
                    </a:gs>
                  </a:gsLst>
                  <a:lin ang="5400000" scaled="0"/>
                </a:gradFill>
              </a:rPr>
              <a:t>*Free tier requires a consumption / pay-as-you-go plan.</a:t>
            </a:r>
          </a:p>
        </p:txBody>
      </p:sp>
    </p:spTree>
    <p:extLst>
      <p:ext uri="{BB962C8B-B14F-4D97-AF65-F5344CB8AC3E}">
        <p14:creationId xmlns:p14="http://schemas.microsoft.com/office/powerpoint/2010/main" val="219891673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3CCDC-9C07-44AE-935E-46E8EA2E101E}"/>
              </a:ext>
            </a:extLst>
          </p:cNvPr>
          <p:cNvSpPr>
            <a:spLocks noGrp="1"/>
          </p:cNvSpPr>
          <p:nvPr>
            <p:ph type="title"/>
          </p:nvPr>
        </p:nvSpPr>
        <p:spPr>
          <a:xfrm>
            <a:off x="588263" y="457200"/>
            <a:ext cx="11018520" cy="553998"/>
          </a:xfrm>
          <a:prstGeom prst="rect">
            <a:avLst/>
          </a:prstGeom>
        </p:spPr>
        <p:txBody>
          <a:bodyPr vert="horz" wrap="square" lIns="0" tIns="0" rIns="0" bIns="0" rtlCol="0" anchor="t">
            <a:normAutofit/>
          </a:bodyPr>
          <a:lstStyle/>
          <a:p>
            <a:r>
              <a:rPr lang="en-US" sz="3600" b="0" kern="1200" cap="none" spc="-50" baseline="0">
                <a:ln w="3175">
                  <a:noFill/>
                </a:ln>
                <a:solidFill>
                  <a:schemeClr val="tx1"/>
                </a:solidFill>
                <a:effectLst/>
                <a:latin typeface="+mj-lt"/>
                <a:ea typeface="+mn-ea"/>
                <a:cs typeface="Segoe UI" pitchFamily="34" charset="0"/>
              </a:rPr>
              <a:t>Functions - VS Code Extension</a:t>
            </a:r>
          </a:p>
        </p:txBody>
      </p:sp>
      <p:sp>
        <p:nvSpPr>
          <p:cNvPr id="10" name="Rectangle 9">
            <a:extLst>
              <a:ext uri="{FF2B5EF4-FFF2-40B4-BE49-F238E27FC236}">
                <a16:creationId xmlns:a16="http://schemas.microsoft.com/office/drawing/2014/main" id="{2F7568DC-9CC0-4D63-990D-09525F973860}"/>
              </a:ext>
            </a:extLst>
          </p:cNvPr>
          <p:cNvSpPr/>
          <p:nvPr/>
        </p:nvSpPr>
        <p:spPr>
          <a:xfrm>
            <a:off x="666562" y="1587965"/>
            <a:ext cx="5303931" cy="3861360"/>
          </a:xfrm>
          <a:prstGeom prst="rect">
            <a:avLst/>
          </a:prstGeom>
        </p:spPr>
        <p:txBody>
          <a:bodyPr vert="horz" wrap="square" lIns="0" tIns="0" rIns="0" bIns="0" rtlCol="0">
            <a:normAutofit/>
          </a:bodyPr>
          <a:lstStyle/>
          <a:p>
            <a:pPr marL="457200" indent="-457200" defTabSz="932742">
              <a:spcBef>
                <a:spcPct val="20000"/>
              </a:spcBef>
              <a:spcAft>
                <a:spcPts val="1800"/>
              </a:spcAft>
              <a:buSzPct val="90000"/>
              <a:buFont typeface="Arial" panose="020B0604020202020204" pitchFamily="34" charset="0"/>
              <a:buChar char="•"/>
            </a:pPr>
            <a:r>
              <a:rPr lang="en-US" sz="2800" kern="1200" spc="0" baseline="0" dirty="0">
                <a:gradFill>
                  <a:gsLst>
                    <a:gs pos="1250">
                      <a:schemeClr val="tx1"/>
                    </a:gs>
                    <a:gs pos="100000">
                      <a:schemeClr val="tx1"/>
                    </a:gs>
                  </a:gsLst>
                  <a:lin ang="5400000" scaled="0"/>
                </a:gradFill>
                <a:latin typeface="+mn-lt"/>
                <a:ea typeface="+mn-ea"/>
              </a:rPr>
              <a:t>Create/Deploy functions directly from the VS Code </a:t>
            </a:r>
          </a:p>
          <a:p>
            <a:pPr marL="457200" indent="-457200" defTabSz="932742">
              <a:spcBef>
                <a:spcPct val="20000"/>
              </a:spcBef>
              <a:spcAft>
                <a:spcPts val="1800"/>
              </a:spcAft>
              <a:buSzPct val="90000"/>
              <a:buFont typeface="Arial" panose="020B0604020202020204" pitchFamily="34" charset="0"/>
              <a:buChar char="•"/>
            </a:pPr>
            <a:r>
              <a:rPr lang="en-US" sz="2800" kern="1200" spc="0" baseline="0" dirty="0">
                <a:gradFill>
                  <a:gsLst>
                    <a:gs pos="1250">
                      <a:schemeClr val="tx1"/>
                    </a:gs>
                    <a:gs pos="100000">
                      <a:schemeClr val="tx1"/>
                    </a:gs>
                  </a:gsLst>
                  <a:lin ang="5400000" scaled="0"/>
                </a:gradFill>
                <a:latin typeface="+mn-lt"/>
                <a:ea typeface="+mn-ea"/>
              </a:rPr>
              <a:t>Powerful debugging feature which speeds up our development cycles</a:t>
            </a:r>
          </a:p>
          <a:p>
            <a:pPr marL="457200" indent="-457200" defTabSz="932742">
              <a:spcBef>
                <a:spcPct val="20000"/>
              </a:spcBef>
              <a:spcAft>
                <a:spcPts val="1800"/>
              </a:spcAft>
              <a:buSzPct val="90000"/>
              <a:buFont typeface="Arial" panose="020B0604020202020204" pitchFamily="34" charset="0"/>
              <a:buChar char="•"/>
            </a:pPr>
            <a:r>
              <a:rPr lang="en-US" sz="2800" kern="1200" spc="0" baseline="0" dirty="0">
                <a:gradFill>
                  <a:gsLst>
                    <a:gs pos="1250">
                      <a:schemeClr val="tx1"/>
                    </a:gs>
                    <a:gs pos="100000">
                      <a:schemeClr val="tx1"/>
                    </a:gs>
                  </a:gsLst>
                  <a:lin ang="5400000" scaled="0"/>
                </a:gradFill>
                <a:latin typeface="+mn-lt"/>
                <a:ea typeface="+mn-ea"/>
              </a:rPr>
              <a:t>Upload environmental variables directly into Azure</a:t>
            </a:r>
          </a:p>
        </p:txBody>
      </p:sp>
      <p:pic>
        <p:nvPicPr>
          <p:cNvPr id="7" name="Picture 6">
            <a:extLst>
              <a:ext uri="{FF2B5EF4-FFF2-40B4-BE49-F238E27FC236}">
                <a16:creationId xmlns:a16="http://schemas.microsoft.com/office/drawing/2014/main" id="{121FA85B-B8DD-4809-99A5-8B2EDFFC7464}"/>
              </a:ext>
            </a:extLst>
          </p:cNvPr>
          <p:cNvPicPr>
            <a:picLocks noChangeAspect="1"/>
          </p:cNvPicPr>
          <p:nvPr/>
        </p:nvPicPr>
        <p:blipFill rotWithShape="1">
          <a:blip r:embed="rId3"/>
          <a:srcRect b="9514"/>
          <a:stretch/>
        </p:blipFill>
        <p:spPr>
          <a:xfrm>
            <a:off x="6830309" y="1435100"/>
            <a:ext cx="4338458" cy="4374029"/>
          </a:xfrm>
          <a:prstGeom prst="rect">
            <a:avLst/>
          </a:prstGeom>
          <a:noFill/>
          <a:ln>
            <a:noFill/>
          </a:ln>
          <a:effectLst>
            <a:outerShdw blurRad="292100" dist="139700" dir="2700000" algn="tl" rotWithShape="0">
              <a:srgbClr val="333333">
                <a:alpha val="65000"/>
              </a:srgbClr>
            </a:outerShdw>
          </a:effectLst>
        </p:spPr>
      </p:pic>
      <p:sp>
        <p:nvSpPr>
          <p:cNvPr id="23" name="Rectangle 22">
            <a:extLst>
              <a:ext uri="{FF2B5EF4-FFF2-40B4-BE49-F238E27FC236}">
                <a16:creationId xmlns:a16="http://schemas.microsoft.com/office/drawing/2014/main" id="{5A736B18-6046-47C3-84DF-685A29C5EFB7}"/>
              </a:ext>
            </a:extLst>
          </p:cNvPr>
          <p:cNvSpPr/>
          <p:nvPr/>
        </p:nvSpPr>
        <p:spPr bwMode="auto">
          <a:xfrm>
            <a:off x="7455002" y="1711426"/>
            <a:ext cx="1993797" cy="174523"/>
          </a:xfrm>
          <a:prstGeom prst="rect">
            <a:avLst/>
          </a:prstGeom>
          <a:solidFill>
            <a:srgbClr val="37373D"/>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5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241685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490" y="2606913"/>
            <a:ext cx="5510784" cy="886397"/>
          </a:xfrm>
        </p:spPr>
        <p:txBody>
          <a:bodyPr/>
          <a:lstStyle/>
          <a:p>
            <a:r>
              <a:rPr lang="en-US">
                <a:solidFill>
                  <a:srgbClr val="0078D4"/>
                </a:solidFill>
              </a:rPr>
              <a:t>Data Processing Demo</a:t>
            </a:r>
            <a:br>
              <a:rPr lang="en-US">
                <a:solidFill>
                  <a:srgbClr val="0078D4"/>
                </a:solidFill>
              </a:rPr>
            </a:br>
            <a:r>
              <a:rPr lang="en-US" sz="2800"/>
              <a:t>‘Hello World’ Function</a:t>
            </a:r>
          </a:p>
        </p:txBody>
      </p:sp>
      <p:sp>
        <p:nvSpPr>
          <p:cNvPr id="3" name="Rectangle 2">
            <a:extLst>
              <a:ext uri="{FF2B5EF4-FFF2-40B4-BE49-F238E27FC236}">
                <a16:creationId xmlns:a16="http://schemas.microsoft.com/office/drawing/2014/main" id="{3192D3CA-7083-468B-A64F-51581C7BBC90}"/>
              </a:ext>
            </a:extLst>
          </p:cNvPr>
          <p:cNvSpPr/>
          <p:nvPr/>
        </p:nvSpPr>
        <p:spPr>
          <a:xfrm>
            <a:off x="910975" y="3717396"/>
            <a:ext cx="6096000" cy="707886"/>
          </a:xfrm>
          <a:prstGeom prst="rect">
            <a:avLst/>
          </a:prstGeom>
        </p:spPr>
        <p:txBody>
          <a:bodyPr>
            <a:spAutoFit/>
          </a:bodyPr>
          <a:lstStyle/>
          <a:p>
            <a:pPr marL="514350" indent="-514350">
              <a:buAutoNum type="arabicPeriod"/>
            </a:pPr>
            <a:r>
              <a:rPr lang="en-US" sz="2000"/>
              <a:t>Create HTTP ‘Hello World’ Function in VS Code</a:t>
            </a:r>
          </a:p>
          <a:p>
            <a:pPr marL="514350" indent="-514350">
              <a:buAutoNum type="arabicPeriod"/>
            </a:pPr>
            <a:r>
              <a:rPr lang="en-US" sz="2000"/>
              <a:t>Add Blob Storage Output Binding</a:t>
            </a:r>
          </a:p>
        </p:txBody>
      </p:sp>
    </p:spTree>
    <p:extLst>
      <p:ext uri="{BB962C8B-B14F-4D97-AF65-F5344CB8AC3E}">
        <p14:creationId xmlns:p14="http://schemas.microsoft.com/office/powerpoint/2010/main" val="185054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DABCF31-4F6E-4E94-8207-3674D332441A}"/>
              </a:ext>
            </a:extLst>
          </p:cNvPr>
          <p:cNvSpPr>
            <a:spLocks noGrp="1"/>
          </p:cNvSpPr>
          <p:nvPr>
            <p:ph type="title"/>
          </p:nvPr>
        </p:nvSpPr>
        <p:spPr/>
        <p:txBody>
          <a:bodyPr/>
          <a:lstStyle/>
          <a:p>
            <a:r>
              <a:rPr lang="en-US"/>
              <a:t>Demo Learnings</a:t>
            </a:r>
          </a:p>
        </p:txBody>
      </p:sp>
      <p:sp>
        <p:nvSpPr>
          <p:cNvPr id="4" name="Text Placeholder 5">
            <a:extLst>
              <a:ext uri="{FF2B5EF4-FFF2-40B4-BE49-F238E27FC236}">
                <a16:creationId xmlns:a16="http://schemas.microsoft.com/office/drawing/2014/main" id="{B78F85CF-1ED8-475E-A1D9-C70AAC5C9AAC}"/>
              </a:ext>
            </a:extLst>
          </p:cNvPr>
          <p:cNvSpPr txBox="1">
            <a:spLocks/>
          </p:cNvSpPr>
          <p:nvPr/>
        </p:nvSpPr>
        <p:spPr>
          <a:xfrm>
            <a:off x="610919" y="1581159"/>
            <a:ext cx="11581081" cy="365638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lvl="1" indent="-342900">
              <a:spcAft>
                <a:spcPts val="1200"/>
              </a:spcAft>
              <a:buFont typeface="Arial" panose="020B0604020202020204" pitchFamily="34" charset="0"/>
              <a:buChar char="•"/>
            </a:pPr>
            <a:r>
              <a:rPr lang="en-US" sz="2400"/>
              <a:t>Azure Functions in VS Code speed up development significantly</a:t>
            </a:r>
          </a:p>
          <a:p>
            <a:pPr marL="800100" lvl="2" indent="-342900">
              <a:spcAft>
                <a:spcPts val="1200"/>
              </a:spcAft>
              <a:buFont typeface="Arial" panose="020B0604020202020204" pitchFamily="34" charset="0"/>
              <a:buChar char="•"/>
            </a:pPr>
            <a:r>
              <a:rPr lang="en-US" sz="2000"/>
              <a:t>Pre-made templates based on your selected trigger</a:t>
            </a:r>
          </a:p>
          <a:p>
            <a:pPr marL="800100" lvl="2" indent="-342900">
              <a:spcAft>
                <a:spcPts val="1200"/>
              </a:spcAft>
              <a:buFont typeface="Arial" panose="020B0604020202020204" pitchFamily="34" charset="0"/>
              <a:buChar char="•"/>
            </a:pPr>
            <a:r>
              <a:rPr lang="en-US" sz="2000"/>
              <a:t>Right-click deploy</a:t>
            </a:r>
          </a:p>
          <a:p>
            <a:pPr marL="800100" lvl="2" indent="-342900">
              <a:spcAft>
                <a:spcPts val="1200"/>
              </a:spcAft>
              <a:buFont typeface="Arial" panose="020B0604020202020204" pitchFamily="34" charset="0"/>
              <a:buChar char="•"/>
            </a:pPr>
            <a:r>
              <a:rPr lang="en-US" sz="2000"/>
              <a:t>Debugging locally to speed up your </a:t>
            </a:r>
            <a:r>
              <a:rPr lang="en-US" sz="2000" err="1"/>
              <a:t>developement</a:t>
            </a:r>
            <a:r>
              <a:rPr lang="en-US" sz="2000"/>
              <a:t> cycles</a:t>
            </a:r>
          </a:p>
          <a:p>
            <a:pPr marL="571500" lvl="1" indent="-342900">
              <a:spcAft>
                <a:spcPts val="1200"/>
              </a:spcAft>
              <a:buFont typeface="Arial" panose="020B0604020202020204" pitchFamily="34" charset="0"/>
              <a:buChar char="•"/>
            </a:pPr>
            <a:r>
              <a:rPr lang="en-US" sz="2400"/>
              <a:t>Output bindings let you store returned values into other Azure services </a:t>
            </a:r>
          </a:p>
          <a:p>
            <a:pPr marL="800100" lvl="2" indent="-342900">
              <a:spcAft>
                <a:spcPts val="1200"/>
              </a:spcAft>
              <a:buFont typeface="Arial" panose="020B0604020202020204" pitchFamily="34" charset="0"/>
              <a:buChar char="•"/>
            </a:pPr>
            <a:r>
              <a:rPr lang="en-US" sz="2000" i="1"/>
              <a:t>Other Bindings: Event Hubs, Cosmos DB, 18+ other Azure services</a:t>
            </a:r>
          </a:p>
          <a:p>
            <a:pPr marL="571500" lvl="1" indent="-342900">
              <a:spcAft>
                <a:spcPts val="1200"/>
              </a:spcAft>
              <a:buFont typeface="Arial" panose="020B0604020202020204" pitchFamily="34" charset="0"/>
              <a:buChar char="•"/>
            </a:pPr>
            <a:endParaRPr lang="en-US" sz="2400"/>
          </a:p>
        </p:txBody>
      </p:sp>
    </p:spTree>
    <p:extLst>
      <p:ext uri="{BB962C8B-B14F-4D97-AF65-F5344CB8AC3E}">
        <p14:creationId xmlns:p14="http://schemas.microsoft.com/office/powerpoint/2010/main" val="97754305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26F1C-8543-4902-A5B6-74DAA2DC087A}"/>
              </a:ext>
            </a:extLst>
          </p:cNvPr>
          <p:cNvSpPr>
            <a:spLocks noGrp="1"/>
          </p:cNvSpPr>
          <p:nvPr>
            <p:ph type="title"/>
          </p:nvPr>
        </p:nvSpPr>
        <p:spPr>
          <a:xfrm>
            <a:off x="588263" y="457200"/>
            <a:ext cx="11018520" cy="553998"/>
          </a:xfrm>
        </p:spPr>
        <p:txBody>
          <a:bodyPr/>
          <a:lstStyle/>
          <a:p>
            <a:r>
              <a:rPr lang="en-US"/>
              <a:t>New Python SDK: Blob Storage</a:t>
            </a:r>
          </a:p>
        </p:txBody>
      </p:sp>
      <p:sp>
        <p:nvSpPr>
          <p:cNvPr id="3" name="Text Placeholder 2">
            <a:extLst>
              <a:ext uri="{FF2B5EF4-FFF2-40B4-BE49-F238E27FC236}">
                <a16:creationId xmlns:a16="http://schemas.microsoft.com/office/drawing/2014/main" id="{56CDC41D-B8D1-447E-94AE-65128ADD1949}"/>
              </a:ext>
            </a:extLst>
          </p:cNvPr>
          <p:cNvSpPr>
            <a:spLocks noGrp="1"/>
          </p:cNvSpPr>
          <p:nvPr>
            <p:ph type="body" sz="quarter" idx="10"/>
          </p:nvPr>
        </p:nvSpPr>
        <p:spPr>
          <a:xfrm>
            <a:off x="133564" y="1201595"/>
            <a:ext cx="11018520" cy="861774"/>
          </a:xfrm>
        </p:spPr>
        <p:txBody>
          <a:bodyPr/>
          <a:lstStyle/>
          <a:p>
            <a:pPr marL="685800" lvl="1" indent="-457200">
              <a:spcAft>
                <a:spcPts val="600"/>
              </a:spcAft>
              <a:buFont typeface="Arial" panose="020B0604020202020204" pitchFamily="34" charset="0"/>
              <a:buChar char="•"/>
            </a:pPr>
            <a:r>
              <a:rPr lang="en-US" sz="2800" dirty="0"/>
              <a:t>Azure Python SDK completely re-written for ease of use and improved productivity</a:t>
            </a:r>
          </a:p>
        </p:txBody>
      </p:sp>
      <p:sp>
        <p:nvSpPr>
          <p:cNvPr id="5" name="Rectangle 4">
            <a:extLst>
              <a:ext uri="{FF2B5EF4-FFF2-40B4-BE49-F238E27FC236}">
                <a16:creationId xmlns:a16="http://schemas.microsoft.com/office/drawing/2014/main" id="{B5FB218B-7443-41BA-A376-E15E2EF50CAC}"/>
              </a:ext>
            </a:extLst>
          </p:cNvPr>
          <p:cNvSpPr/>
          <p:nvPr/>
        </p:nvSpPr>
        <p:spPr>
          <a:xfrm>
            <a:off x="318500" y="2407523"/>
            <a:ext cx="11873500" cy="4709751"/>
          </a:xfrm>
          <a:prstGeom prst="rect">
            <a:avLst/>
          </a:prstGeom>
        </p:spPr>
        <p:txBody>
          <a:bodyPr wrap="square">
            <a:spAutoFit/>
          </a:bodyPr>
          <a:lstStyle/>
          <a:p>
            <a:r>
              <a:rPr lang="en-US">
                <a:solidFill>
                  <a:srgbClr val="AF00DB"/>
                </a:solidFill>
                <a:latin typeface="Consolas" panose="020B0609020204030204" pitchFamily="49" charset="0"/>
              </a:rPr>
              <a:t>from</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azure.storage.blob</a:t>
            </a:r>
            <a:r>
              <a:rPr lang="en-US">
                <a:solidFill>
                  <a:srgbClr val="000000"/>
                </a:solidFill>
                <a:latin typeface="Consolas" panose="020B0609020204030204" pitchFamily="49" charset="0"/>
              </a:rPr>
              <a:t> </a:t>
            </a:r>
            <a:r>
              <a:rPr lang="en-US">
                <a:solidFill>
                  <a:srgbClr val="AF00DB"/>
                </a:solidFill>
                <a:latin typeface="Consolas" panose="020B0609020204030204" pitchFamily="49" charset="0"/>
              </a:rPr>
              <a:t>import</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BlobClient</a:t>
            </a:r>
            <a:endParaRPr lang="en-US">
              <a:solidFill>
                <a:srgbClr val="000000"/>
              </a:solidFill>
              <a:latin typeface="Consolas" panose="020B0609020204030204" pitchFamily="49" charset="0"/>
            </a:endParaRPr>
          </a:p>
          <a:p>
            <a:br>
              <a:rPr lang="en-US">
                <a:solidFill>
                  <a:srgbClr val="000000"/>
                </a:solidFill>
                <a:latin typeface="Consolas" panose="020B0609020204030204" pitchFamily="49" charset="0"/>
              </a:rPr>
            </a:br>
            <a:r>
              <a:rPr lang="en-US">
                <a:solidFill>
                  <a:srgbClr val="008000"/>
                </a:solidFill>
                <a:latin typeface="Consolas" panose="020B0609020204030204" pitchFamily="49" charset="0"/>
              </a:rPr>
              <a:t># Connection String</a:t>
            </a:r>
            <a:endParaRPr lang="en-US">
              <a:solidFill>
                <a:srgbClr val="000000"/>
              </a:solidFill>
              <a:latin typeface="Consolas" panose="020B0609020204030204" pitchFamily="49" charset="0"/>
            </a:endParaRPr>
          </a:p>
          <a:p>
            <a:r>
              <a:rPr lang="en-US" err="1">
                <a:solidFill>
                  <a:srgbClr val="000000"/>
                </a:solidFill>
                <a:latin typeface="Consolas" panose="020B0609020204030204" pitchFamily="49" charset="0"/>
              </a:rPr>
              <a:t>connection_string</a:t>
            </a:r>
            <a:r>
              <a:rPr lang="en-US">
                <a:solidFill>
                  <a:srgbClr val="000000"/>
                </a:solidFill>
                <a:latin typeface="Consolas" panose="020B0609020204030204" pitchFamily="49" charset="0"/>
              </a:rPr>
              <a:t> = </a:t>
            </a:r>
            <a:r>
              <a:rPr lang="en-US">
                <a:solidFill>
                  <a:srgbClr val="A31515"/>
                </a:solidFill>
                <a:latin typeface="Consolas" panose="020B0609020204030204" pitchFamily="49" charset="0"/>
              </a:rPr>
              <a:t>"</a:t>
            </a:r>
            <a:r>
              <a:rPr lang="en-US" err="1">
                <a:solidFill>
                  <a:srgbClr val="A31515"/>
                </a:solidFill>
                <a:latin typeface="Consolas" panose="020B0609020204030204" pitchFamily="49" charset="0"/>
              </a:rPr>
              <a:t>DefaultEndpointsProtocol</a:t>
            </a:r>
            <a:r>
              <a:rPr lang="en-US">
                <a:solidFill>
                  <a:srgbClr val="A31515"/>
                </a:solidFill>
                <a:latin typeface="Consolas" panose="020B0609020204030204" pitchFamily="49" charset="0"/>
              </a:rPr>
              <a:t>=</a:t>
            </a:r>
            <a:r>
              <a:rPr lang="en-US" err="1">
                <a:solidFill>
                  <a:srgbClr val="A31515"/>
                </a:solidFill>
                <a:latin typeface="Consolas" panose="020B0609020204030204" pitchFamily="49" charset="0"/>
              </a:rPr>
              <a:t>https;AccountName</a:t>
            </a:r>
            <a:r>
              <a:rPr lang="en-US">
                <a:solidFill>
                  <a:srgbClr val="A31515"/>
                </a:solidFill>
                <a:latin typeface="Consolas" panose="020B0609020204030204" pitchFamily="49" charset="0"/>
              </a:rPr>
              <a:t>=&lt;value&gt;;</a:t>
            </a:r>
            <a:r>
              <a:rPr lang="en-US" err="1">
                <a:solidFill>
                  <a:srgbClr val="A31515"/>
                </a:solidFill>
                <a:latin typeface="Consolas" panose="020B0609020204030204" pitchFamily="49" charset="0"/>
              </a:rPr>
              <a:t>AccountKey</a:t>
            </a:r>
            <a:r>
              <a:rPr lang="en-US">
                <a:solidFill>
                  <a:srgbClr val="A31515"/>
                </a:solidFill>
                <a:latin typeface="Consolas" panose="020B0609020204030204" pitchFamily="49" charset="0"/>
              </a:rPr>
              <a:t>=&lt;value&gt;;"</a:t>
            </a:r>
            <a:endParaRPr lang="en-US">
              <a:solidFill>
                <a:srgbClr val="000000"/>
              </a:solidFill>
              <a:latin typeface="Consolas" panose="020B0609020204030204" pitchFamily="49" charset="0"/>
            </a:endParaRPr>
          </a:p>
          <a:p>
            <a:br>
              <a:rPr lang="en-US">
                <a:solidFill>
                  <a:srgbClr val="000000"/>
                </a:solidFill>
                <a:latin typeface="Consolas" panose="020B0609020204030204" pitchFamily="49" charset="0"/>
              </a:rPr>
            </a:br>
            <a:r>
              <a:rPr lang="en-US">
                <a:solidFill>
                  <a:srgbClr val="008000"/>
                </a:solidFill>
                <a:latin typeface="Consolas" panose="020B0609020204030204" pitchFamily="49" charset="0"/>
              </a:rPr>
              <a:t># Connection Client</a:t>
            </a:r>
            <a:endParaRPr lang="en-US">
              <a:solidFill>
                <a:srgbClr val="000000"/>
              </a:solidFill>
              <a:latin typeface="Consolas" panose="020B0609020204030204" pitchFamily="49" charset="0"/>
            </a:endParaRPr>
          </a:p>
          <a:p>
            <a:r>
              <a:rPr lang="en-US">
                <a:solidFill>
                  <a:srgbClr val="000000"/>
                </a:solidFill>
                <a:latin typeface="Consolas" panose="020B0609020204030204" pitchFamily="49" charset="0"/>
              </a:rPr>
              <a:t>blob = </a:t>
            </a:r>
            <a:r>
              <a:rPr lang="en-US" err="1">
                <a:solidFill>
                  <a:srgbClr val="000000"/>
                </a:solidFill>
                <a:latin typeface="Consolas" panose="020B0609020204030204" pitchFamily="49" charset="0"/>
              </a:rPr>
              <a:t>BlobClient.from_connection_string</a:t>
            </a:r>
            <a:r>
              <a:rPr lang="en-US">
                <a:solidFill>
                  <a:srgbClr val="000000"/>
                </a:solidFill>
                <a:latin typeface="Consolas" panose="020B0609020204030204" pitchFamily="49" charset="0"/>
              </a:rPr>
              <a:t>(</a:t>
            </a:r>
          </a:p>
          <a:p>
            <a:r>
              <a:rPr lang="en-US">
                <a:solidFill>
                  <a:srgbClr val="000000"/>
                </a:solidFill>
                <a:latin typeface="Consolas" panose="020B0609020204030204" pitchFamily="49" charset="0"/>
              </a:rPr>
              <a:t>    </a:t>
            </a:r>
            <a:r>
              <a:rPr lang="en-US" err="1">
                <a:solidFill>
                  <a:srgbClr val="001080"/>
                </a:solidFill>
                <a:latin typeface="Consolas" panose="020B0609020204030204" pitchFamily="49" charset="0"/>
              </a:rPr>
              <a:t>conn_str</a:t>
            </a:r>
            <a:r>
              <a:rPr lang="en-US">
                <a:solidFill>
                  <a:srgbClr val="000000"/>
                </a:solidFill>
                <a:latin typeface="Consolas" panose="020B0609020204030204" pitchFamily="49" charset="0"/>
              </a:rPr>
              <a:t>=</a:t>
            </a:r>
            <a:r>
              <a:rPr lang="en-US" err="1">
                <a:solidFill>
                  <a:srgbClr val="000000"/>
                </a:solidFill>
                <a:latin typeface="Consolas" panose="020B0609020204030204" pitchFamily="49" charset="0"/>
              </a:rPr>
              <a:t>connection_string</a:t>
            </a:r>
            <a:r>
              <a:rPr lang="en-US">
                <a:solidFill>
                  <a:srgbClr val="000000"/>
                </a:solidFill>
                <a:latin typeface="Consolas" panose="020B0609020204030204" pitchFamily="49" charset="0"/>
              </a:rPr>
              <a:t>,</a:t>
            </a:r>
          </a:p>
          <a:p>
            <a:r>
              <a:rPr lang="en-US">
                <a:solidFill>
                  <a:srgbClr val="000000"/>
                </a:solidFill>
                <a:latin typeface="Consolas" panose="020B0609020204030204" pitchFamily="49" charset="0"/>
              </a:rPr>
              <a:t>    </a:t>
            </a:r>
            <a:r>
              <a:rPr lang="en-US" err="1">
                <a:solidFill>
                  <a:srgbClr val="001080"/>
                </a:solidFill>
                <a:latin typeface="Consolas" panose="020B0609020204030204" pitchFamily="49" charset="0"/>
              </a:rPr>
              <a:t>container_name</a:t>
            </a:r>
            <a:r>
              <a:rPr lang="en-US">
                <a:solidFill>
                  <a:srgbClr val="000000"/>
                </a:solidFill>
                <a:latin typeface="Consolas" panose="020B0609020204030204" pitchFamily="49" charset="0"/>
              </a:rPr>
              <a:t>=</a:t>
            </a:r>
            <a:r>
              <a:rPr lang="en-US">
                <a:solidFill>
                  <a:srgbClr val="A31515"/>
                </a:solidFill>
                <a:latin typeface="Consolas" panose="020B0609020204030204" pitchFamily="49" charset="0"/>
              </a:rPr>
              <a:t>"input"</a:t>
            </a:r>
            <a:r>
              <a:rPr lang="en-US">
                <a:solidFill>
                  <a:srgbClr val="000000"/>
                </a:solidFill>
                <a:latin typeface="Consolas" panose="020B0609020204030204" pitchFamily="49" charset="0"/>
              </a:rPr>
              <a:t>,</a:t>
            </a:r>
          </a:p>
          <a:p>
            <a:r>
              <a:rPr lang="en-US">
                <a:solidFill>
                  <a:srgbClr val="000000"/>
                </a:solidFill>
                <a:latin typeface="Consolas" panose="020B0609020204030204" pitchFamily="49" charset="0"/>
              </a:rPr>
              <a:t>    </a:t>
            </a:r>
            <a:r>
              <a:rPr lang="en-US" err="1">
                <a:solidFill>
                  <a:srgbClr val="001080"/>
                </a:solidFill>
                <a:latin typeface="Consolas" panose="020B0609020204030204" pitchFamily="49" charset="0"/>
              </a:rPr>
              <a:t>blob_name</a:t>
            </a:r>
            <a:r>
              <a:rPr lang="en-US">
                <a:solidFill>
                  <a:srgbClr val="000000"/>
                </a:solidFill>
                <a:latin typeface="Consolas" panose="020B0609020204030204" pitchFamily="49" charset="0"/>
              </a:rPr>
              <a:t>=</a:t>
            </a:r>
            <a:r>
              <a:rPr lang="en-US">
                <a:solidFill>
                  <a:srgbClr val="A31515"/>
                </a:solidFill>
                <a:latin typeface="Consolas" panose="020B0609020204030204" pitchFamily="49" charset="0"/>
              </a:rPr>
              <a:t>"MyRecipeList_November2019.txt"</a:t>
            </a:r>
            <a:endParaRPr lang="en-US">
              <a:solidFill>
                <a:srgbClr val="000000"/>
              </a:solidFill>
              <a:latin typeface="Consolas" panose="020B0609020204030204" pitchFamily="49" charset="0"/>
            </a:endParaRPr>
          </a:p>
          <a:p>
            <a:r>
              <a:rPr lang="en-US">
                <a:solidFill>
                  <a:srgbClr val="000000"/>
                </a:solidFill>
                <a:latin typeface="Consolas" panose="020B0609020204030204" pitchFamily="49" charset="0"/>
              </a:rPr>
              <a:t>            )</a:t>
            </a:r>
          </a:p>
          <a:p>
            <a:br>
              <a:rPr lang="en-US">
                <a:solidFill>
                  <a:srgbClr val="000000"/>
                </a:solidFill>
                <a:latin typeface="Consolas" panose="020B0609020204030204" pitchFamily="49" charset="0"/>
              </a:rPr>
            </a:br>
            <a:r>
              <a:rPr lang="en-US">
                <a:solidFill>
                  <a:srgbClr val="008000"/>
                </a:solidFill>
                <a:latin typeface="Consolas" panose="020B0609020204030204" pitchFamily="49" charset="0"/>
              </a:rPr>
              <a:t># Read file, upload to blob</a:t>
            </a:r>
            <a:endParaRPr lang="en-US">
              <a:solidFill>
                <a:srgbClr val="000000"/>
              </a:solidFill>
              <a:latin typeface="Consolas" panose="020B0609020204030204" pitchFamily="49" charset="0"/>
            </a:endParaRPr>
          </a:p>
          <a:p>
            <a:r>
              <a:rPr lang="en-US">
                <a:solidFill>
                  <a:srgbClr val="AF00DB"/>
                </a:solidFill>
                <a:latin typeface="Consolas" panose="020B0609020204030204" pitchFamily="49" charset="0"/>
              </a:rPr>
              <a:t>with</a:t>
            </a:r>
            <a:r>
              <a:rPr lang="en-US">
                <a:solidFill>
                  <a:srgbClr val="000000"/>
                </a:solidFill>
                <a:latin typeface="Consolas" panose="020B0609020204030204" pitchFamily="49" charset="0"/>
              </a:rPr>
              <a:t> </a:t>
            </a:r>
            <a:r>
              <a:rPr lang="en-US">
                <a:solidFill>
                  <a:srgbClr val="795E26"/>
                </a:solidFill>
                <a:latin typeface="Consolas" panose="020B0609020204030204" pitchFamily="49" charset="0"/>
              </a:rPr>
              <a:t>open</a:t>
            </a:r>
            <a:r>
              <a:rPr lang="en-US">
                <a:solidFill>
                  <a:srgbClr val="000000"/>
                </a:solidFill>
                <a:latin typeface="Consolas" panose="020B0609020204030204" pitchFamily="49" charset="0"/>
              </a:rPr>
              <a:t>(</a:t>
            </a:r>
            <a:r>
              <a:rPr lang="en-US">
                <a:solidFill>
                  <a:srgbClr val="A31515"/>
                </a:solidFill>
                <a:latin typeface="Consolas" panose="020B0609020204030204" pitchFamily="49" charset="0"/>
              </a:rPr>
              <a:t>"./RecipeList.txt"</a:t>
            </a:r>
            <a:r>
              <a:rPr lang="en-US">
                <a:solidFill>
                  <a:srgbClr val="000000"/>
                </a:solidFill>
                <a:latin typeface="Consolas" panose="020B0609020204030204" pitchFamily="49" charset="0"/>
              </a:rPr>
              <a:t>, </a:t>
            </a:r>
            <a:r>
              <a:rPr lang="en-US">
                <a:solidFill>
                  <a:srgbClr val="A31515"/>
                </a:solidFill>
                <a:latin typeface="Consolas" panose="020B0609020204030204" pitchFamily="49" charset="0"/>
              </a:rPr>
              <a:t>"</a:t>
            </a:r>
            <a:r>
              <a:rPr lang="en-US" err="1">
                <a:solidFill>
                  <a:srgbClr val="A31515"/>
                </a:solidFill>
                <a:latin typeface="Consolas" panose="020B0609020204030204" pitchFamily="49" charset="0"/>
              </a:rPr>
              <a:t>rb</a:t>
            </a:r>
            <a:r>
              <a:rPr lang="en-US">
                <a:solidFill>
                  <a:srgbClr val="A31515"/>
                </a:solidFill>
                <a:latin typeface="Consolas" panose="020B0609020204030204" pitchFamily="49" charset="0"/>
              </a:rPr>
              <a:t>"</a:t>
            </a:r>
            <a:r>
              <a:rPr lang="en-US">
                <a:solidFill>
                  <a:srgbClr val="000000"/>
                </a:solidFill>
                <a:latin typeface="Consolas" panose="020B0609020204030204" pitchFamily="49" charset="0"/>
              </a:rPr>
              <a:t>) </a:t>
            </a:r>
            <a:r>
              <a:rPr lang="en-US">
                <a:solidFill>
                  <a:srgbClr val="AF00DB"/>
                </a:solidFill>
                <a:latin typeface="Consolas" panose="020B0609020204030204" pitchFamily="49" charset="0"/>
              </a:rPr>
              <a:t>as</a:t>
            </a:r>
            <a:r>
              <a:rPr lang="en-US">
                <a:solidFill>
                  <a:srgbClr val="000000"/>
                </a:solidFill>
                <a:latin typeface="Consolas" panose="020B0609020204030204" pitchFamily="49" charset="0"/>
              </a:rPr>
              <a:t> data:</a:t>
            </a:r>
          </a:p>
          <a:p>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blob.upload_blob</a:t>
            </a:r>
            <a:r>
              <a:rPr lang="en-US">
                <a:solidFill>
                  <a:srgbClr val="000000"/>
                </a:solidFill>
                <a:latin typeface="Consolas" panose="020B0609020204030204" pitchFamily="49" charset="0"/>
              </a:rPr>
              <a:t>(data)</a:t>
            </a:r>
          </a:p>
          <a:p>
            <a:br>
              <a:rPr lang="en-US">
                <a:solidFill>
                  <a:srgbClr val="000000"/>
                </a:solidFill>
                <a:latin typeface="Consolas" panose="020B0609020204030204" pitchFamily="49" charset="0"/>
              </a:rPr>
            </a:br>
            <a:endParaRPr lang="en-US">
              <a:solidFill>
                <a:srgbClr val="000000"/>
              </a:solidFill>
              <a:latin typeface="Consolas" panose="020B0609020204030204" pitchFamily="49" charset="0"/>
            </a:endParaRPr>
          </a:p>
        </p:txBody>
      </p:sp>
    </p:spTree>
    <p:extLst>
      <p:ext uri="{BB962C8B-B14F-4D97-AF65-F5344CB8AC3E}">
        <p14:creationId xmlns:p14="http://schemas.microsoft.com/office/powerpoint/2010/main" val="284336689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C0F41-AA00-415D-8793-AE7C2797B936}"/>
              </a:ext>
            </a:extLst>
          </p:cNvPr>
          <p:cNvSpPr>
            <a:spLocks noGrp="1"/>
          </p:cNvSpPr>
          <p:nvPr>
            <p:ph type="title"/>
          </p:nvPr>
        </p:nvSpPr>
        <p:spPr/>
        <p:txBody>
          <a:bodyPr/>
          <a:lstStyle/>
          <a:p>
            <a:r>
              <a:rPr lang="en-US"/>
              <a:t>Today’s App Architecture: Data Proccessing</a:t>
            </a:r>
          </a:p>
        </p:txBody>
      </p:sp>
      <p:sp>
        <p:nvSpPr>
          <p:cNvPr id="34" name="TextBox 33">
            <a:extLst>
              <a:ext uri="{FF2B5EF4-FFF2-40B4-BE49-F238E27FC236}">
                <a16:creationId xmlns:a16="http://schemas.microsoft.com/office/drawing/2014/main" id="{83EACB8C-4E2E-4626-A098-C524734B3986}"/>
              </a:ext>
            </a:extLst>
          </p:cNvPr>
          <p:cNvSpPr txBox="1"/>
          <p:nvPr/>
        </p:nvSpPr>
        <p:spPr>
          <a:xfrm>
            <a:off x="1204685" y="1475920"/>
            <a:ext cx="6939190" cy="923330"/>
          </a:xfrm>
          <a:prstGeom prst="rect">
            <a:avLst/>
          </a:prstGeom>
          <a:ln w="9525">
            <a:noFill/>
            <a:headEnd type="none" w="lg" len="med"/>
            <a:tailEnd type="none" w="lg" len="med"/>
          </a:ln>
        </p:spPr>
        <p:style>
          <a:lnRef idx="3">
            <a:schemeClr val="accent5"/>
          </a:lnRef>
          <a:fillRef idx="0">
            <a:schemeClr val="accent5"/>
          </a:fillRef>
          <a:effectRef idx="2">
            <a:schemeClr val="accent5"/>
          </a:effectRef>
          <a:fontRef idx="minor">
            <a:schemeClr val="tx1"/>
          </a:fontRef>
        </p:style>
        <p:txBody>
          <a:bodyPr wrap="square" lIns="0" tIns="0" rIns="0" bIns="0" rtlCol="0">
            <a:spAutoFit/>
          </a:bodyPr>
          <a:lstStyle>
            <a:defPPr>
              <a:defRPr lang="en-US"/>
            </a:defPPr>
            <a:lvl1pPr>
              <a:defRPr sz="2000" b="1">
                <a:gradFill>
                  <a:gsLst>
                    <a:gs pos="2917">
                      <a:schemeClr val="tx1"/>
                    </a:gs>
                    <a:gs pos="30000">
                      <a:schemeClr val="tx1"/>
                    </a:gs>
                  </a:gsLst>
                  <a:lin ang="5400000" scaled="0"/>
                </a:gradFill>
              </a:defRPr>
            </a:lvl1pPr>
          </a:lstStyle>
          <a:p>
            <a:r>
              <a:rPr lang="en-US" dirty="0"/>
              <a:t>Step 1: Download, Store into Blob</a:t>
            </a:r>
          </a:p>
          <a:p>
            <a:pPr marL="342900" indent="-342900">
              <a:buFont typeface="Arial" panose="020B0604020202020204" pitchFamily="34" charset="0"/>
              <a:buChar char="•"/>
            </a:pPr>
            <a:r>
              <a:rPr lang="en-US" b="0" dirty="0"/>
              <a:t>Call API &amp;  Download Hourly Files </a:t>
            </a:r>
          </a:p>
          <a:p>
            <a:pPr marL="342900" indent="-342900">
              <a:buFont typeface="Arial" panose="020B0604020202020204" pitchFamily="34" charset="0"/>
              <a:buChar char="•"/>
            </a:pPr>
            <a:r>
              <a:rPr lang="en-US" b="0" dirty="0"/>
              <a:t>Store the files in Azure Blob Storage</a:t>
            </a:r>
          </a:p>
        </p:txBody>
      </p:sp>
      <p:sp>
        <p:nvSpPr>
          <p:cNvPr id="37" name="Left Bracket 36">
            <a:extLst>
              <a:ext uri="{FF2B5EF4-FFF2-40B4-BE49-F238E27FC236}">
                <a16:creationId xmlns:a16="http://schemas.microsoft.com/office/drawing/2014/main" id="{B66C20E9-171C-4FC8-B6EE-2095ABF399CD}"/>
              </a:ext>
            </a:extLst>
          </p:cNvPr>
          <p:cNvSpPr/>
          <p:nvPr/>
        </p:nvSpPr>
        <p:spPr>
          <a:xfrm rot="5400000">
            <a:off x="2081211" y="1976439"/>
            <a:ext cx="333375" cy="3581400"/>
          </a:xfrm>
          <a:prstGeom prst="leftBracket">
            <a:avLst/>
          </a:prstGeom>
          <a:ln w="28575">
            <a:headEnd type="none" w="lg" len="med"/>
            <a:tailEnd type="none" w="lg"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49" name="Oval 48">
            <a:extLst>
              <a:ext uri="{FF2B5EF4-FFF2-40B4-BE49-F238E27FC236}">
                <a16:creationId xmlns:a16="http://schemas.microsoft.com/office/drawing/2014/main" id="{54B0529B-D513-4532-A346-36D469D0DB5B}"/>
              </a:ext>
            </a:extLst>
          </p:cNvPr>
          <p:cNvSpPr/>
          <p:nvPr/>
        </p:nvSpPr>
        <p:spPr bwMode="auto">
          <a:xfrm>
            <a:off x="6071428" y="4435213"/>
            <a:ext cx="223200" cy="2232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0" name="Flowchart: Magnetic Disk 49">
            <a:extLst>
              <a:ext uri="{FF2B5EF4-FFF2-40B4-BE49-F238E27FC236}">
                <a16:creationId xmlns:a16="http://schemas.microsoft.com/office/drawing/2014/main" id="{7FF66D77-DA3D-4F7E-91FD-8F2FCF5ED908}"/>
              </a:ext>
            </a:extLst>
          </p:cNvPr>
          <p:cNvSpPr/>
          <p:nvPr/>
        </p:nvSpPr>
        <p:spPr bwMode="auto">
          <a:xfrm>
            <a:off x="4959028" y="3956413"/>
            <a:ext cx="1216800" cy="1180800"/>
          </a:xfrm>
          <a:prstGeom prst="flowChartMagneticDisk">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err="1">
                <a:solidFill>
                  <a:schemeClr val="tx1"/>
                </a:solidFill>
                <a:ea typeface="Segoe UI" pitchFamily="34" charset="0"/>
                <a:cs typeface="Segoe UI" pitchFamily="34" charset="0"/>
              </a:rPr>
              <a:t>CosmosDB</a:t>
            </a:r>
            <a:endParaRPr lang="en-US" sz="1400">
              <a:solidFill>
                <a:schemeClr val="tx1"/>
              </a:solidFill>
              <a:ea typeface="Segoe UI" pitchFamily="34" charset="0"/>
              <a:cs typeface="Segoe UI" pitchFamily="34" charset="0"/>
            </a:endParaRPr>
          </a:p>
          <a:p>
            <a:pPr algn="l" defTabSz="932472" fontAlgn="base">
              <a:spcBef>
                <a:spcPct val="0"/>
              </a:spcBef>
              <a:spcAft>
                <a:spcPct val="0"/>
              </a:spcAft>
            </a:pPr>
            <a:r>
              <a:rPr lang="en-US" sz="1400">
                <a:solidFill>
                  <a:schemeClr val="tx1"/>
                </a:solidFill>
                <a:ea typeface="Segoe UI" pitchFamily="34" charset="0"/>
                <a:cs typeface="Segoe UI" pitchFamily="34" charset="0"/>
              </a:rPr>
              <a:t>Table #1</a:t>
            </a:r>
          </a:p>
        </p:txBody>
      </p:sp>
      <p:sp>
        <p:nvSpPr>
          <p:cNvPr id="51" name="Rectangle 50">
            <a:extLst>
              <a:ext uri="{FF2B5EF4-FFF2-40B4-BE49-F238E27FC236}">
                <a16:creationId xmlns:a16="http://schemas.microsoft.com/office/drawing/2014/main" id="{11AFEF01-A3B0-4FDF-A2E8-ECD24C90F3CF}"/>
              </a:ext>
            </a:extLst>
          </p:cNvPr>
          <p:cNvSpPr/>
          <p:nvPr/>
        </p:nvSpPr>
        <p:spPr bwMode="auto">
          <a:xfrm>
            <a:off x="9347428" y="4093813"/>
            <a:ext cx="1800000" cy="1994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a:solidFill>
                  <a:schemeClr val="tx1"/>
                </a:solidFill>
                <a:ea typeface="Segoe UI" pitchFamily="34" charset="0"/>
                <a:cs typeface="Segoe UI" pitchFamily="34" charset="0"/>
              </a:rPr>
              <a:t>App Services </a:t>
            </a:r>
          </a:p>
          <a:p>
            <a:pPr defTabSz="932472" fontAlgn="base">
              <a:spcBef>
                <a:spcPct val="0"/>
              </a:spcBef>
              <a:spcAft>
                <a:spcPct val="0"/>
              </a:spcAft>
            </a:pPr>
            <a:r>
              <a:rPr lang="en-US" sz="1400">
                <a:solidFill>
                  <a:schemeClr val="tx1"/>
                </a:solidFill>
                <a:ea typeface="Segoe UI" pitchFamily="34" charset="0"/>
                <a:cs typeface="Segoe UI" pitchFamily="34" charset="0"/>
              </a:rPr>
              <a:t>(Web Hosting)</a:t>
            </a:r>
          </a:p>
        </p:txBody>
      </p:sp>
      <p:sp>
        <p:nvSpPr>
          <p:cNvPr id="52" name="Oval 51">
            <a:extLst>
              <a:ext uri="{FF2B5EF4-FFF2-40B4-BE49-F238E27FC236}">
                <a16:creationId xmlns:a16="http://schemas.microsoft.com/office/drawing/2014/main" id="{2E28A9F7-CCE4-42FB-878B-34938C3310AF}"/>
              </a:ext>
            </a:extLst>
          </p:cNvPr>
          <p:cNvSpPr/>
          <p:nvPr/>
        </p:nvSpPr>
        <p:spPr bwMode="auto">
          <a:xfrm>
            <a:off x="6339028" y="5232013"/>
            <a:ext cx="223200" cy="2232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74EE006E-249C-4873-A885-13D07ECDC571}"/>
              </a:ext>
            </a:extLst>
          </p:cNvPr>
          <p:cNvSpPr/>
          <p:nvPr/>
        </p:nvSpPr>
        <p:spPr bwMode="auto">
          <a:xfrm>
            <a:off x="6465028" y="5232013"/>
            <a:ext cx="223200" cy="2232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9C426CE0-4D74-4777-8C26-D59B1D661F3C}"/>
              </a:ext>
            </a:extLst>
          </p:cNvPr>
          <p:cNvSpPr/>
          <p:nvPr/>
        </p:nvSpPr>
        <p:spPr bwMode="auto">
          <a:xfrm>
            <a:off x="7043428" y="4435213"/>
            <a:ext cx="223200" cy="2232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9" name="Straight Arrow Connector 58">
            <a:extLst>
              <a:ext uri="{FF2B5EF4-FFF2-40B4-BE49-F238E27FC236}">
                <a16:creationId xmlns:a16="http://schemas.microsoft.com/office/drawing/2014/main" id="{D16CB88B-4B17-41DF-B1F0-88D0CB5BE9FA}"/>
              </a:ext>
            </a:extLst>
          </p:cNvPr>
          <p:cNvCxnSpPr>
            <a:cxnSpLocks/>
          </p:cNvCxnSpPr>
          <p:nvPr/>
        </p:nvCxnSpPr>
        <p:spPr>
          <a:xfrm>
            <a:off x="2030428" y="4546813"/>
            <a:ext cx="684000" cy="0"/>
          </a:xfrm>
          <a:prstGeom prst="straightConnector1">
            <a:avLst/>
          </a:prstGeom>
          <a:ln>
            <a:solidFill>
              <a:srgbClr val="000000"/>
            </a:solidFill>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60" name="Rectangle 59">
            <a:extLst>
              <a:ext uri="{FF2B5EF4-FFF2-40B4-BE49-F238E27FC236}">
                <a16:creationId xmlns:a16="http://schemas.microsoft.com/office/drawing/2014/main" id="{FB2BF53C-E33D-4E17-914C-516761F36373}"/>
              </a:ext>
            </a:extLst>
          </p:cNvPr>
          <p:cNvSpPr/>
          <p:nvPr/>
        </p:nvSpPr>
        <p:spPr bwMode="auto">
          <a:xfrm>
            <a:off x="2973628" y="4089613"/>
            <a:ext cx="1008000" cy="914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ea typeface="Segoe UI" pitchFamily="34" charset="0"/>
                <a:cs typeface="Segoe UI" pitchFamily="34" charset="0"/>
              </a:rPr>
              <a:t>Azure Storage</a:t>
            </a:r>
            <a:endParaRPr lang="en-US" sz="1200">
              <a:solidFill>
                <a:schemeClr val="tx1"/>
              </a:solidFill>
              <a:ea typeface="Segoe UI" pitchFamily="34" charset="0"/>
              <a:cs typeface="Segoe UI" pitchFamily="34" charset="0"/>
            </a:endParaRPr>
          </a:p>
        </p:txBody>
      </p:sp>
      <p:cxnSp>
        <p:nvCxnSpPr>
          <p:cNvPr id="61" name="Straight Arrow Connector 60">
            <a:extLst>
              <a:ext uri="{FF2B5EF4-FFF2-40B4-BE49-F238E27FC236}">
                <a16:creationId xmlns:a16="http://schemas.microsoft.com/office/drawing/2014/main" id="{6F92CA06-3FD8-4E54-8BFB-FE77AFEF4B48}"/>
              </a:ext>
            </a:extLst>
          </p:cNvPr>
          <p:cNvCxnSpPr>
            <a:cxnSpLocks/>
          </p:cNvCxnSpPr>
          <p:nvPr/>
        </p:nvCxnSpPr>
        <p:spPr>
          <a:xfrm>
            <a:off x="4071628" y="4546813"/>
            <a:ext cx="684000" cy="0"/>
          </a:xfrm>
          <a:prstGeom prst="straightConnector1">
            <a:avLst/>
          </a:prstGeom>
          <a:ln>
            <a:solidFill>
              <a:srgbClr val="000000"/>
            </a:solidFill>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62" name="Flowchart: Magnetic Disk 61">
            <a:extLst>
              <a:ext uri="{FF2B5EF4-FFF2-40B4-BE49-F238E27FC236}">
                <a16:creationId xmlns:a16="http://schemas.microsoft.com/office/drawing/2014/main" id="{04F1805C-C597-41C5-8C19-D1410B6F73FB}"/>
              </a:ext>
            </a:extLst>
          </p:cNvPr>
          <p:cNvSpPr/>
          <p:nvPr/>
        </p:nvSpPr>
        <p:spPr bwMode="auto">
          <a:xfrm>
            <a:off x="7153228" y="3956413"/>
            <a:ext cx="1216800" cy="1180800"/>
          </a:xfrm>
          <a:prstGeom prst="flowChartMagneticDisk">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err="1">
                <a:solidFill>
                  <a:schemeClr val="tx1"/>
                </a:solidFill>
                <a:ea typeface="Segoe UI" pitchFamily="34" charset="0"/>
                <a:cs typeface="Segoe UI" pitchFamily="34" charset="0"/>
              </a:rPr>
              <a:t>CosmosDB</a:t>
            </a:r>
            <a:endParaRPr lang="en-US" sz="1400">
              <a:solidFill>
                <a:schemeClr val="tx1"/>
              </a:solidFill>
              <a:ea typeface="Segoe UI" pitchFamily="34" charset="0"/>
              <a:cs typeface="Segoe UI" pitchFamily="34" charset="0"/>
            </a:endParaRPr>
          </a:p>
          <a:p>
            <a:pPr algn="l" defTabSz="932472" fontAlgn="base">
              <a:spcBef>
                <a:spcPct val="0"/>
              </a:spcBef>
              <a:spcAft>
                <a:spcPct val="0"/>
              </a:spcAft>
            </a:pPr>
            <a:r>
              <a:rPr lang="en-US" sz="1400">
                <a:solidFill>
                  <a:schemeClr val="tx1"/>
                </a:solidFill>
                <a:ea typeface="Segoe UI" pitchFamily="34" charset="0"/>
                <a:cs typeface="Segoe UI" pitchFamily="34" charset="0"/>
              </a:rPr>
              <a:t>Table #2</a:t>
            </a:r>
          </a:p>
        </p:txBody>
      </p:sp>
      <p:sp>
        <p:nvSpPr>
          <p:cNvPr id="63" name="Rectangle 62">
            <a:extLst>
              <a:ext uri="{FF2B5EF4-FFF2-40B4-BE49-F238E27FC236}">
                <a16:creationId xmlns:a16="http://schemas.microsoft.com/office/drawing/2014/main" id="{521E28B9-2675-4A62-B2F4-656FA725AFB6}"/>
              </a:ext>
            </a:extLst>
          </p:cNvPr>
          <p:cNvSpPr/>
          <p:nvPr/>
        </p:nvSpPr>
        <p:spPr bwMode="auto">
          <a:xfrm>
            <a:off x="5877028" y="5313613"/>
            <a:ext cx="1288800" cy="914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ea typeface="Segoe UI" pitchFamily="34" charset="0"/>
                <a:cs typeface="Segoe UI" pitchFamily="34" charset="0"/>
              </a:rPr>
              <a:t>Cognitive Services (ML)</a:t>
            </a:r>
            <a:endParaRPr lang="en-US" sz="1200">
              <a:solidFill>
                <a:schemeClr val="tx1"/>
              </a:solidFill>
              <a:ea typeface="Segoe UI" pitchFamily="34" charset="0"/>
              <a:cs typeface="Segoe UI" pitchFamily="34" charset="0"/>
            </a:endParaRPr>
          </a:p>
        </p:txBody>
      </p:sp>
      <p:cxnSp>
        <p:nvCxnSpPr>
          <p:cNvPr id="64" name="Connector: Elbow 63">
            <a:extLst>
              <a:ext uri="{FF2B5EF4-FFF2-40B4-BE49-F238E27FC236}">
                <a16:creationId xmlns:a16="http://schemas.microsoft.com/office/drawing/2014/main" id="{76C764CD-B7A3-41BC-AC7F-0824DCC90430}"/>
              </a:ext>
            </a:extLst>
          </p:cNvPr>
          <p:cNvCxnSpPr>
            <a:cxnSpLocks/>
            <a:stCxn id="49" idx="6"/>
            <a:endCxn id="52" idx="0"/>
          </p:cNvCxnSpPr>
          <p:nvPr/>
        </p:nvCxnSpPr>
        <p:spPr>
          <a:xfrm>
            <a:off x="6294628" y="4546813"/>
            <a:ext cx="156000" cy="685200"/>
          </a:xfrm>
          <a:prstGeom prst="bentConnector2">
            <a:avLst/>
          </a:prstGeom>
          <a:ln>
            <a:solidFill>
              <a:srgbClr val="000000"/>
            </a:solidFill>
            <a:headEnd type="none" w="lg" len="med"/>
            <a:tailEnd type="triangle"/>
          </a:ln>
        </p:spPr>
        <p:style>
          <a:lnRef idx="3">
            <a:schemeClr val="accent1"/>
          </a:lnRef>
          <a:fillRef idx="0">
            <a:schemeClr val="accent1"/>
          </a:fillRef>
          <a:effectRef idx="2">
            <a:schemeClr val="accent1"/>
          </a:effectRef>
          <a:fontRef idx="minor">
            <a:schemeClr val="tx1"/>
          </a:fontRef>
        </p:style>
      </p:cxnSp>
      <p:cxnSp>
        <p:nvCxnSpPr>
          <p:cNvPr id="65" name="Connector: Elbow 64">
            <a:extLst>
              <a:ext uri="{FF2B5EF4-FFF2-40B4-BE49-F238E27FC236}">
                <a16:creationId xmlns:a16="http://schemas.microsoft.com/office/drawing/2014/main" id="{519252D2-5DE5-442D-BE2F-526FDA80A9A9}"/>
              </a:ext>
            </a:extLst>
          </p:cNvPr>
          <p:cNvCxnSpPr>
            <a:cxnSpLocks/>
            <a:stCxn id="53" idx="0"/>
            <a:endCxn id="54" idx="2"/>
          </p:cNvCxnSpPr>
          <p:nvPr/>
        </p:nvCxnSpPr>
        <p:spPr>
          <a:xfrm rot="5400000" flipH="1" flipV="1">
            <a:off x="6467428" y="4656013"/>
            <a:ext cx="685200" cy="466800"/>
          </a:xfrm>
          <a:prstGeom prst="bentConnector2">
            <a:avLst/>
          </a:prstGeom>
          <a:ln>
            <a:solidFill>
              <a:srgbClr val="000000"/>
            </a:solidFill>
            <a:headEnd type="none" w="lg" len="med"/>
            <a:tailEnd type="triangle"/>
          </a:ln>
        </p:spPr>
        <p:style>
          <a:lnRef idx="3">
            <a:schemeClr val="accent1"/>
          </a:lnRef>
          <a:fillRef idx="0">
            <a:schemeClr val="accent1"/>
          </a:fillRef>
          <a:effectRef idx="2">
            <a:schemeClr val="accent1"/>
          </a:effectRef>
          <a:fontRef idx="minor">
            <a:schemeClr val="tx1"/>
          </a:fontRef>
        </p:style>
      </p:cxnSp>
      <p:cxnSp>
        <p:nvCxnSpPr>
          <p:cNvPr id="66" name="Straight Arrow Connector 65">
            <a:extLst>
              <a:ext uri="{FF2B5EF4-FFF2-40B4-BE49-F238E27FC236}">
                <a16:creationId xmlns:a16="http://schemas.microsoft.com/office/drawing/2014/main" id="{011AF815-7598-4F4A-9050-D646A8BE535A}"/>
              </a:ext>
            </a:extLst>
          </p:cNvPr>
          <p:cNvCxnSpPr>
            <a:cxnSpLocks/>
          </p:cNvCxnSpPr>
          <p:nvPr/>
        </p:nvCxnSpPr>
        <p:spPr>
          <a:xfrm flipV="1">
            <a:off x="8412628" y="4539613"/>
            <a:ext cx="819600" cy="7200"/>
          </a:xfrm>
          <a:prstGeom prst="straightConnector1">
            <a:avLst/>
          </a:prstGeom>
          <a:ln>
            <a:solidFill>
              <a:srgbClr val="000000"/>
            </a:solidFill>
            <a:headEnd type="arrow" w="med" len="med"/>
            <a:tailEnd type="arrow" w="med" len="med"/>
          </a:ln>
        </p:spPr>
        <p:style>
          <a:lnRef idx="3">
            <a:schemeClr val="accent3"/>
          </a:lnRef>
          <a:fillRef idx="0">
            <a:schemeClr val="accent3"/>
          </a:fillRef>
          <a:effectRef idx="2">
            <a:schemeClr val="accent3"/>
          </a:effectRef>
          <a:fontRef idx="minor">
            <a:schemeClr val="tx1"/>
          </a:fontRef>
        </p:style>
      </p:cxnSp>
      <p:sp>
        <p:nvSpPr>
          <p:cNvPr id="67" name="Oval 66">
            <a:extLst>
              <a:ext uri="{FF2B5EF4-FFF2-40B4-BE49-F238E27FC236}">
                <a16:creationId xmlns:a16="http://schemas.microsoft.com/office/drawing/2014/main" id="{CE45ABA6-0924-420A-9874-F993149B9369}"/>
              </a:ext>
            </a:extLst>
          </p:cNvPr>
          <p:cNvSpPr/>
          <p:nvPr/>
        </p:nvSpPr>
        <p:spPr bwMode="auto">
          <a:xfrm>
            <a:off x="1388398" y="4295041"/>
            <a:ext cx="554400" cy="5544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400">
              <a:solidFill>
                <a:schemeClr val="tx1"/>
              </a:solidFill>
              <a:ea typeface="Segoe UI" pitchFamily="34" charset="0"/>
              <a:cs typeface="Segoe UI" pitchFamily="34" charset="0"/>
            </a:endParaRPr>
          </a:p>
        </p:txBody>
      </p:sp>
      <p:sp>
        <p:nvSpPr>
          <p:cNvPr id="68" name="Rectangle 67">
            <a:extLst>
              <a:ext uri="{FF2B5EF4-FFF2-40B4-BE49-F238E27FC236}">
                <a16:creationId xmlns:a16="http://schemas.microsoft.com/office/drawing/2014/main" id="{C936950E-B078-4A57-A837-6C52F934D3B7}"/>
              </a:ext>
            </a:extLst>
          </p:cNvPr>
          <p:cNvSpPr/>
          <p:nvPr/>
        </p:nvSpPr>
        <p:spPr bwMode="auto">
          <a:xfrm>
            <a:off x="685828" y="4099953"/>
            <a:ext cx="892800" cy="2606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70" name="Group 69">
            <a:extLst>
              <a:ext uri="{FF2B5EF4-FFF2-40B4-BE49-F238E27FC236}">
                <a16:creationId xmlns:a16="http://schemas.microsoft.com/office/drawing/2014/main" id="{24EB9B09-C77D-49E9-BB4C-BAC7DE7A10B2}"/>
              </a:ext>
            </a:extLst>
          </p:cNvPr>
          <p:cNvGrpSpPr/>
          <p:nvPr/>
        </p:nvGrpSpPr>
        <p:grpSpPr>
          <a:xfrm>
            <a:off x="750628" y="4178133"/>
            <a:ext cx="748800" cy="2455200"/>
            <a:chOff x="244800" y="3672000"/>
            <a:chExt cx="748800" cy="2455200"/>
          </a:xfrm>
        </p:grpSpPr>
        <p:sp>
          <p:nvSpPr>
            <p:cNvPr id="71" name="Flowchart: Multidocument 70">
              <a:extLst>
                <a:ext uri="{FF2B5EF4-FFF2-40B4-BE49-F238E27FC236}">
                  <a16:creationId xmlns:a16="http://schemas.microsoft.com/office/drawing/2014/main" id="{85AC25BC-7029-4279-BBFB-2E9EC652D192}"/>
                </a:ext>
              </a:extLst>
            </p:cNvPr>
            <p:cNvSpPr/>
            <p:nvPr/>
          </p:nvSpPr>
          <p:spPr bwMode="auto">
            <a:xfrm>
              <a:off x="244800" y="3672000"/>
              <a:ext cx="748800" cy="75600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2" name="Flowchart: Multidocument 71">
              <a:extLst>
                <a:ext uri="{FF2B5EF4-FFF2-40B4-BE49-F238E27FC236}">
                  <a16:creationId xmlns:a16="http://schemas.microsoft.com/office/drawing/2014/main" id="{A0A81DDB-77FF-4F37-A8AF-330A91ABE06D}"/>
                </a:ext>
              </a:extLst>
            </p:cNvPr>
            <p:cNvSpPr/>
            <p:nvPr/>
          </p:nvSpPr>
          <p:spPr bwMode="auto">
            <a:xfrm>
              <a:off x="244800" y="4521600"/>
              <a:ext cx="748800" cy="75600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3" name="Flowchart: Multidocument 72">
              <a:extLst>
                <a:ext uri="{FF2B5EF4-FFF2-40B4-BE49-F238E27FC236}">
                  <a16:creationId xmlns:a16="http://schemas.microsoft.com/office/drawing/2014/main" id="{9BBA319F-5805-4B7E-98A7-5D425A2F9C94}"/>
                </a:ext>
              </a:extLst>
            </p:cNvPr>
            <p:cNvSpPr/>
            <p:nvPr/>
          </p:nvSpPr>
          <p:spPr bwMode="auto">
            <a:xfrm>
              <a:off x="244800" y="5371200"/>
              <a:ext cx="748800" cy="75600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74" name="TextBox 73">
            <a:extLst>
              <a:ext uri="{FF2B5EF4-FFF2-40B4-BE49-F238E27FC236}">
                <a16:creationId xmlns:a16="http://schemas.microsoft.com/office/drawing/2014/main" id="{4E96989A-2D66-4D57-B516-73A4C2449DC2}"/>
              </a:ext>
            </a:extLst>
          </p:cNvPr>
          <p:cNvSpPr txBox="1"/>
          <p:nvPr/>
        </p:nvSpPr>
        <p:spPr>
          <a:xfrm>
            <a:off x="1431485" y="4464518"/>
            <a:ext cx="439200" cy="215444"/>
          </a:xfrm>
          <a:prstGeom prst="rect">
            <a:avLst/>
          </a:prstGeom>
          <a:solidFill>
            <a:schemeClr val="bg1"/>
          </a:solidFill>
          <a:ln>
            <a:solidFill>
              <a:schemeClr val="tx1"/>
            </a:solidFill>
          </a:ln>
        </p:spPr>
        <p:txBody>
          <a:bodyPr wrap="square" lIns="0" tIns="0" rIns="0" bIns="0" rtlCol="0">
            <a:spAutoFit/>
          </a:bodyPr>
          <a:lstStyle/>
          <a:p>
            <a:pPr algn="ctr"/>
            <a:r>
              <a:rPr lang="en-US" sz="1400">
                <a:gradFill>
                  <a:gsLst>
                    <a:gs pos="2917">
                      <a:schemeClr val="tx1"/>
                    </a:gs>
                    <a:gs pos="30000">
                      <a:schemeClr val="tx1"/>
                    </a:gs>
                  </a:gsLst>
                  <a:lin ang="5400000" scaled="0"/>
                </a:gradFill>
              </a:rPr>
              <a:t>API</a:t>
            </a:r>
          </a:p>
        </p:txBody>
      </p:sp>
      <p:sp>
        <p:nvSpPr>
          <p:cNvPr id="75" name="TextBox 74">
            <a:extLst>
              <a:ext uri="{FF2B5EF4-FFF2-40B4-BE49-F238E27FC236}">
                <a16:creationId xmlns:a16="http://schemas.microsoft.com/office/drawing/2014/main" id="{8C07FD46-319C-4D00-BD66-9194258E442D}"/>
              </a:ext>
            </a:extLst>
          </p:cNvPr>
          <p:cNvSpPr txBox="1"/>
          <p:nvPr/>
        </p:nvSpPr>
        <p:spPr>
          <a:xfrm>
            <a:off x="787828" y="4343733"/>
            <a:ext cx="590400" cy="430887"/>
          </a:xfrm>
          <a:prstGeom prst="rect">
            <a:avLst/>
          </a:prstGeom>
          <a:noFill/>
        </p:spPr>
        <p:txBody>
          <a:bodyPr wrap="square" lIns="0" tIns="0" rIns="0" bIns="0" rtlCol="0">
            <a:spAutoFit/>
          </a:bodyPr>
          <a:lstStyle/>
          <a:p>
            <a:pPr algn="l"/>
            <a:r>
              <a:rPr lang="en-US" sz="1400" err="1">
                <a:gradFill>
                  <a:gsLst>
                    <a:gs pos="2917">
                      <a:schemeClr val="tx1"/>
                    </a:gs>
                    <a:gs pos="30000">
                      <a:schemeClr val="tx1"/>
                    </a:gs>
                  </a:gsLst>
                  <a:lin ang="5400000" scaled="0"/>
                </a:gradFill>
              </a:rPr>
              <a:t>Github</a:t>
            </a:r>
            <a:endParaRPr lang="en-US" sz="1400">
              <a:gradFill>
                <a:gsLst>
                  <a:gs pos="2917">
                    <a:schemeClr val="tx1"/>
                  </a:gs>
                  <a:gs pos="30000">
                    <a:schemeClr val="tx1"/>
                  </a:gs>
                </a:gsLst>
                <a:lin ang="5400000" scaled="0"/>
              </a:gradFill>
            </a:endParaRPr>
          </a:p>
          <a:p>
            <a:pPr algn="l"/>
            <a:r>
              <a:rPr lang="en-US" sz="1400">
                <a:gradFill>
                  <a:gsLst>
                    <a:gs pos="2917">
                      <a:schemeClr val="tx1"/>
                    </a:gs>
                    <a:gs pos="30000">
                      <a:schemeClr val="tx1"/>
                    </a:gs>
                  </a:gsLst>
                  <a:lin ang="5400000" scaled="0"/>
                </a:gradFill>
              </a:rPr>
              <a:t>Data</a:t>
            </a:r>
          </a:p>
        </p:txBody>
      </p:sp>
      <p:sp>
        <p:nvSpPr>
          <p:cNvPr id="76" name="TextBox 75">
            <a:extLst>
              <a:ext uri="{FF2B5EF4-FFF2-40B4-BE49-F238E27FC236}">
                <a16:creationId xmlns:a16="http://schemas.microsoft.com/office/drawing/2014/main" id="{E723376C-912A-4C7E-859C-11AAFA556D0F}"/>
              </a:ext>
            </a:extLst>
          </p:cNvPr>
          <p:cNvSpPr txBox="1"/>
          <p:nvPr/>
        </p:nvSpPr>
        <p:spPr>
          <a:xfrm>
            <a:off x="787828" y="5194533"/>
            <a:ext cx="590400" cy="430887"/>
          </a:xfrm>
          <a:prstGeom prst="rect">
            <a:avLst/>
          </a:prstGeom>
          <a:noFill/>
        </p:spPr>
        <p:txBody>
          <a:bodyPr wrap="square" lIns="0" tIns="0" rIns="0" bIns="0" rtlCol="0">
            <a:spAutoFit/>
          </a:bodyPr>
          <a:lstStyle/>
          <a:p>
            <a:pPr algn="l"/>
            <a:r>
              <a:rPr lang="en-US" sz="1400" err="1">
                <a:gradFill>
                  <a:gsLst>
                    <a:gs pos="2917">
                      <a:schemeClr val="tx1"/>
                    </a:gs>
                    <a:gs pos="30000">
                      <a:schemeClr val="tx1"/>
                    </a:gs>
                  </a:gsLst>
                  <a:lin ang="5400000" scaled="0"/>
                </a:gradFill>
              </a:rPr>
              <a:t>Github</a:t>
            </a:r>
            <a:endParaRPr lang="en-US" sz="1400">
              <a:gradFill>
                <a:gsLst>
                  <a:gs pos="2917">
                    <a:schemeClr val="tx1"/>
                  </a:gs>
                  <a:gs pos="30000">
                    <a:schemeClr val="tx1"/>
                  </a:gs>
                </a:gsLst>
                <a:lin ang="5400000" scaled="0"/>
              </a:gradFill>
            </a:endParaRPr>
          </a:p>
          <a:p>
            <a:pPr algn="l"/>
            <a:r>
              <a:rPr lang="en-US" sz="1400">
                <a:gradFill>
                  <a:gsLst>
                    <a:gs pos="2917">
                      <a:schemeClr val="tx1"/>
                    </a:gs>
                    <a:gs pos="30000">
                      <a:schemeClr val="tx1"/>
                    </a:gs>
                  </a:gsLst>
                  <a:lin ang="5400000" scaled="0"/>
                </a:gradFill>
              </a:rPr>
              <a:t>Data</a:t>
            </a:r>
          </a:p>
        </p:txBody>
      </p:sp>
      <p:sp>
        <p:nvSpPr>
          <p:cNvPr id="77" name="TextBox 76">
            <a:extLst>
              <a:ext uri="{FF2B5EF4-FFF2-40B4-BE49-F238E27FC236}">
                <a16:creationId xmlns:a16="http://schemas.microsoft.com/office/drawing/2014/main" id="{F60BADFD-E3F8-4E78-B85F-41D3A9551F6F}"/>
              </a:ext>
            </a:extLst>
          </p:cNvPr>
          <p:cNvSpPr txBox="1"/>
          <p:nvPr/>
        </p:nvSpPr>
        <p:spPr>
          <a:xfrm>
            <a:off x="787828" y="6044133"/>
            <a:ext cx="590400" cy="430887"/>
          </a:xfrm>
          <a:prstGeom prst="rect">
            <a:avLst/>
          </a:prstGeom>
          <a:noFill/>
        </p:spPr>
        <p:txBody>
          <a:bodyPr wrap="square" lIns="0" tIns="0" rIns="0" bIns="0" rtlCol="0">
            <a:spAutoFit/>
          </a:bodyPr>
          <a:lstStyle/>
          <a:p>
            <a:pPr algn="l"/>
            <a:r>
              <a:rPr lang="en-US" sz="1400" err="1">
                <a:gradFill>
                  <a:gsLst>
                    <a:gs pos="2917">
                      <a:schemeClr val="tx1"/>
                    </a:gs>
                    <a:gs pos="30000">
                      <a:schemeClr val="tx1"/>
                    </a:gs>
                  </a:gsLst>
                  <a:lin ang="5400000" scaled="0"/>
                </a:gradFill>
              </a:rPr>
              <a:t>Github</a:t>
            </a:r>
            <a:endParaRPr lang="en-US" sz="1400">
              <a:gradFill>
                <a:gsLst>
                  <a:gs pos="2917">
                    <a:schemeClr val="tx1"/>
                  </a:gs>
                  <a:gs pos="30000">
                    <a:schemeClr val="tx1"/>
                  </a:gs>
                </a:gsLst>
                <a:lin ang="5400000" scaled="0"/>
              </a:gradFill>
            </a:endParaRPr>
          </a:p>
          <a:p>
            <a:pPr algn="l"/>
            <a:r>
              <a:rPr lang="en-US" sz="1400">
                <a:gradFill>
                  <a:gsLst>
                    <a:gs pos="2917">
                      <a:schemeClr val="tx1"/>
                    </a:gs>
                    <a:gs pos="30000">
                      <a:schemeClr val="tx1"/>
                    </a:gs>
                  </a:gsLst>
                  <a:lin ang="5400000" scaled="0"/>
                </a:gradFill>
              </a:rPr>
              <a:t>Data</a:t>
            </a:r>
          </a:p>
        </p:txBody>
      </p:sp>
      <p:sp>
        <p:nvSpPr>
          <p:cNvPr id="33" name="TextBox 32">
            <a:extLst>
              <a:ext uri="{FF2B5EF4-FFF2-40B4-BE49-F238E27FC236}">
                <a16:creationId xmlns:a16="http://schemas.microsoft.com/office/drawing/2014/main" id="{DA50A01D-E491-4B78-AC58-18C2EBDDC03E}"/>
              </a:ext>
            </a:extLst>
          </p:cNvPr>
          <p:cNvSpPr txBox="1"/>
          <p:nvPr/>
        </p:nvSpPr>
        <p:spPr>
          <a:xfrm>
            <a:off x="6224913" y="1475920"/>
            <a:ext cx="5572638" cy="1538883"/>
          </a:xfrm>
          <a:prstGeom prst="rect">
            <a:avLst/>
          </a:prstGeom>
          <a:ln w="9525">
            <a:noFill/>
            <a:headEnd type="none" w="lg" len="med"/>
            <a:tailEnd type="none" w="lg" len="med"/>
          </a:ln>
        </p:spPr>
        <p:style>
          <a:lnRef idx="3">
            <a:schemeClr val="accent5"/>
          </a:lnRef>
          <a:fillRef idx="0">
            <a:schemeClr val="accent5"/>
          </a:fillRef>
          <a:effectRef idx="2">
            <a:schemeClr val="accent5"/>
          </a:effectRef>
          <a:fontRef idx="minor">
            <a:schemeClr val="tx1"/>
          </a:fontRef>
        </p:style>
        <p:txBody>
          <a:bodyPr wrap="square" lIns="0" tIns="0" rIns="0" bIns="0" rtlCol="0">
            <a:spAutoFit/>
          </a:bodyPr>
          <a:lstStyle>
            <a:defPPr>
              <a:defRPr lang="en-US"/>
            </a:defPPr>
            <a:lvl1pPr>
              <a:defRPr sz="2000" b="1">
                <a:gradFill>
                  <a:gsLst>
                    <a:gs pos="2917">
                      <a:schemeClr val="tx1"/>
                    </a:gs>
                    <a:gs pos="30000">
                      <a:schemeClr val="tx1"/>
                    </a:gs>
                  </a:gsLst>
                  <a:lin ang="5400000" scaled="0"/>
                </a:gradFill>
              </a:defRPr>
            </a:lvl1pPr>
          </a:lstStyle>
          <a:p>
            <a:r>
              <a:rPr lang="en-US" dirty="0"/>
              <a:t>Step 2: Unzip, Filter and Store in DB</a:t>
            </a:r>
          </a:p>
          <a:p>
            <a:pPr marL="342900" indent="-342900">
              <a:buFont typeface="Arial" panose="020B0604020202020204" pitchFamily="34" charset="0"/>
              <a:buChar char="•"/>
            </a:pPr>
            <a:r>
              <a:rPr lang="en-US" b="0" dirty="0"/>
              <a:t>Unzip &amp; Transform the data into JSON</a:t>
            </a:r>
          </a:p>
          <a:p>
            <a:pPr marL="342900" indent="-342900">
              <a:buFont typeface="Arial" panose="020B0604020202020204" pitchFamily="34" charset="0"/>
              <a:buChar char="•"/>
            </a:pPr>
            <a:r>
              <a:rPr lang="en-US" b="0" dirty="0"/>
              <a:t>Filter on event type [New Issue Creation]</a:t>
            </a:r>
          </a:p>
          <a:p>
            <a:pPr marL="342900" indent="-342900">
              <a:buFont typeface="Arial" panose="020B0604020202020204" pitchFamily="34" charset="0"/>
              <a:buChar char="•"/>
            </a:pPr>
            <a:r>
              <a:rPr lang="en-US" b="0" dirty="0"/>
              <a:t>Reshape the data </a:t>
            </a:r>
          </a:p>
          <a:p>
            <a:pPr marL="342900" indent="-342900">
              <a:buFont typeface="Arial" panose="020B0604020202020204" pitchFamily="34" charset="0"/>
              <a:buChar char="•"/>
            </a:pPr>
            <a:r>
              <a:rPr lang="en-US" b="0" dirty="0"/>
              <a:t>Store in </a:t>
            </a:r>
            <a:r>
              <a:rPr lang="en-US" b="0" dirty="0" err="1"/>
              <a:t>CosmosDB</a:t>
            </a:r>
            <a:r>
              <a:rPr lang="en-US" b="0" dirty="0"/>
              <a:t> (Table #1)</a:t>
            </a:r>
          </a:p>
        </p:txBody>
      </p:sp>
      <p:sp>
        <p:nvSpPr>
          <p:cNvPr id="36" name="Rectangle 35">
            <a:extLst>
              <a:ext uri="{FF2B5EF4-FFF2-40B4-BE49-F238E27FC236}">
                <a16:creationId xmlns:a16="http://schemas.microsoft.com/office/drawing/2014/main" id="{01DFA2E7-C9B8-4F91-8B6B-A0E94A501EF0}"/>
              </a:ext>
            </a:extLst>
          </p:cNvPr>
          <p:cNvSpPr/>
          <p:nvPr/>
        </p:nvSpPr>
        <p:spPr>
          <a:xfrm>
            <a:off x="9462358" y="4724822"/>
            <a:ext cx="1584814" cy="127594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nvGrpSpPr>
          <p:cNvPr id="38" name="Group 37">
            <a:extLst>
              <a:ext uri="{FF2B5EF4-FFF2-40B4-BE49-F238E27FC236}">
                <a16:creationId xmlns:a16="http://schemas.microsoft.com/office/drawing/2014/main" id="{29AC3F9F-A43F-4567-A2EE-2B442D851536}"/>
              </a:ext>
            </a:extLst>
          </p:cNvPr>
          <p:cNvGrpSpPr/>
          <p:nvPr/>
        </p:nvGrpSpPr>
        <p:grpSpPr>
          <a:xfrm>
            <a:off x="9462358" y="4705813"/>
            <a:ext cx="1584814" cy="1294950"/>
            <a:chOff x="7221943" y="3082481"/>
            <a:chExt cx="3122585" cy="2842069"/>
          </a:xfrm>
        </p:grpSpPr>
        <p:pic>
          <p:nvPicPr>
            <p:cNvPr id="39" name="Picture 2" descr="Image result for website with data visualization">
              <a:extLst>
                <a:ext uri="{FF2B5EF4-FFF2-40B4-BE49-F238E27FC236}">
                  <a16:creationId xmlns:a16="http://schemas.microsoft.com/office/drawing/2014/main" id="{FC705DD6-9809-4AF9-8AC3-FBFC0FF2077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7233528" y="3082481"/>
              <a:ext cx="3005754" cy="2782712"/>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05EA261E-77A0-4087-A4A7-90C896B850ED}"/>
                </a:ext>
              </a:extLst>
            </p:cNvPr>
            <p:cNvSpPr/>
            <p:nvPr/>
          </p:nvSpPr>
          <p:spPr>
            <a:xfrm>
              <a:off x="7221943" y="3124200"/>
              <a:ext cx="3122585" cy="28003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spTree>
    <p:extLst>
      <p:ext uri="{BB962C8B-B14F-4D97-AF65-F5344CB8AC3E}">
        <p14:creationId xmlns:p14="http://schemas.microsoft.com/office/powerpoint/2010/main" val="1463578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500" fill="hold"/>
                                        <p:tgtEl>
                                          <p:spTgt spid="34"/>
                                        </p:tgtEl>
                                        <p:attrNameLst>
                                          <p:attrName>style.color</p:attrName>
                                        </p:attrNameLst>
                                      </p:cBhvr>
                                      <p:to>
                                        <a:srgbClr val="FF0000"/>
                                      </p:to>
                                    </p:animClr>
                                  </p:childTnLst>
                                  <p:subTnLst>
                                    <p:animClr clrSpc="rgb" dir="cw">
                                      <p:cBhvr override="childStyle">
                                        <p:cTn dur="1" fill="hold" display="0" masterRel="nextClick" afterEffect="1"/>
                                        <p:tgtEl>
                                          <p:spTgt spid="34"/>
                                        </p:tgtEl>
                                        <p:attrNameLst>
                                          <p:attrName>ppt_c</p:attrName>
                                        </p:attrNameLst>
                                      </p:cBhvr>
                                      <p:to>
                                        <a:schemeClr val="tx1"/>
                                      </p:to>
                                    </p:animClr>
                                  </p:subTnLst>
                                </p:cTn>
                              </p:par>
                              <p:par>
                                <p:cTn id="7" presetID="10"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animEffect transition="in" filter="fade">
                                      <p:cBhvr>
                                        <p:cTn id="9" dur="500"/>
                                        <p:tgtEl>
                                          <p:spTgt spid="37"/>
                                        </p:tgtEl>
                                      </p:cBhvr>
                                    </p:animEffect>
                                  </p:childTnLst>
                                  <p:subTnLst>
                                    <p:set>
                                      <p:cBhvr override="childStyle">
                                        <p:cTn dur="1" fill="hold" display="0" masterRel="nextClick" afterEffect="1"/>
                                        <p:tgtEl>
                                          <p:spTgt spid="3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490" y="2606915"/>
            <a:ext cx="5510784" cy="886397"/>
          </a:xfrm>
        </p:spPr>
        <p:txBody>
          <a:bodyPr/>
          <a:lstStyle/>
          <a:p>
            <a:r>
              <a:rPr lang="en-US">
                <a:solidFill>
                  <a:srgbClr val="0078D4"/>
                </a:solidFill>
              </a:rPr>
              <a:t>Data Processing Demo</a:t>
            </a:r>
            <a:br>
              <a:rPr lang="en-US">
                <a:solidFill>
                  <a:srgbClr val="0078D4"/>
                </a:solidFill>
              </a:rPr>
            </a:br>
            <a:r>
              <a:rPr lang="en-US" sz="2800"/>
              <a:t>Step 1 – Call API, Store in Blob</a:t>
            </a:r>
          </a:p>
        </p:txBody>
      </p:sp>
      <p:sp>
        <p:nvSpPr>
          <p:cNvPr id="3" name="Rectangle 2">
            <a:extLst>
              <a:ext uri="{FF2B5EF4-FFF2-40B4-BE49-F238E27FC236}">
                <a16:creationId xmlns:a16="http://schemas.microsoft.com/office/drawing/2014/main" id="{3192D3CA-7083-468B-A64F-51581C7BBC90}"/>
              </a:ext>
            </a:extLst>
          </p:cNvPr>
          <p:cNvSpPr/>
          <p:nvPr/>
        </p:nvSpPr>
        <p:spPr>
          <a:xfrm>
            <a:off x="910975" y="3717396"/>
            <a:ext cx="6096000" cy="707886"/>
          </a:xfrm>
          <a:prstGeom prst="rect">
            <a:avLst/>
          </a:prstGeom>
        </p:spPr>
        <p:txBody>
          <a:bodyPr>
            <a:spAutoFit/>
          </a:bodyPr>
          <a:lstStyle/>
          <a:p>
            <a:pPr marL="514350" indent="-514350">
              <a:buAutoNum type="arabicPeriod"/>
            </a:pPr>
            <a:r>
              <a:rPr lang="en-US" sz="2000"/>
              <a:t>Call API &amp;  Download Hourly Files </a:t>
            </a:r>
          </a:p>
          <a:p>
            <a:pPr marL="514350" indent="-514350">
              <a:buAutoNum type="arabicPeriod"/>
            </a:pPr>
            <a:r>
              <a:rPr lang="en-US" sz="2000"/>
              <a:t>Store the files in Azure Blob Storage</a:t>
            </a:r>
          </a:p>
        </p:txBody>
      </p:sp>
    </p:spTree>
    <p:extLst>
      <p:ext uri="{BB962C8B-B14F-4D97-AF65-F5344CB8AC3E}">
        <p14:creationId xmlns:p14="http://schemas.microsoft.com/office/powerpoint/2010/main" val="825792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a:xfrm>
            <a:off x="584200" y="1871783"/>
            <a:ext cx="5510213" cy="1661993"/>
          </a:xfrm>
        </p:spPr>
        <p:txBody>
          <a:bodyPr/>
          <a:lstStyle/>
          <a:p>
            <a:r>
              <a:rPr lang="en-US" b="1"/>
              <a:t>Build Python apps in Azure faster with Visual Studio Code</a:t>
            </a:r>
            <a:endParaRPr lang="en-US"/>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a:xfrm>
            <a:off x="584200" y="3962400"/>
            <a:ext cx="5510213" cy="677108"/>
          </a:xfrm>
        </p:spPr>
        <p:txBody>
          <a:bodyPr/>
          <a:lstStyle/>
          <a:p>
            <a:r>
              <a:rPr lang="en-US"/>
              <a:t>Nicolas Garfinkel</a:t>
            </a:r>
          </a:p>
          <a:p>
            <a:r>
              <a:rPr lang="en-US"/>
              <a:t>Program Manager</a:t>
            </a:r>
          </a:p>
        </p:txBody>
      </p:sp>
    </p:spTree>
    <p:extLst>
      <p:ext uri="{BB962C8B-B14F-4D97-AF65-F5344CB8AC3E}">
        <p14:creationId xmlns:p14="http://schemas.microsoft.com/office/powerpoint/2010/main" val="1128009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DABCF31-4F6E-4E94-8207-3674D332441A}"/>
              </a:ext>
            </a:extLst>
          </p:cNvPr>
          <p:cNvSpPr>
            <a:spLocks noGrp="1"/>
          </p:cNvSpPr>
          <p:nvPr>
            <p:ph type="title"/>
          </p:nvPr>
        </p:nvSpPr>
        <p:spPr/>
        <p:txBody>
          <a:bodyPr/>
          <a:lstStyle/>
          <a:p>
            <a:r>
              <a:rPr lang="en-US"/>
              <a:t>Demo Learnings</a:t>
            </a:r>
          </a:p>
        </p:txBody>
      </p:sp>
      <p:sp>
        <p:nvSpPr>
          <p:cNvPr id="2" name="Rectangle 1">
            <a:extLst>
              <a:ext uri="{FF2B5EF4-FFF2-40B4-BE49-F238E27FC236}">
                <a16:creationId xmlns:a16="http://schemas.microsoft.com/office/drawing/2014/main" id="{0410F73A-38B2-4200-A047-698C8D3D5C4B}"/>
              </a:ext>
            </a:extLst>
          </p:cNvPr>
          <p:cNvSpPr/>
          <p:nvPr/>
        </p:nvSpPr>
        <p:spPr>
          <a:xfrm>
            <a:off x="479461" y="7275294"/>
            <a:ext cx="11712539" cy="3108543"/>
          </a:xfrm>
          <a:prstGeom prst="rect">
            <a:avLst/>
          </a:prstGeom>
        </p:spPr>
        <p:txBody>
          <a:bodyPr wrap="square">
            <a:spAutoFit/>
          </a:bodyPr>
          <a:lstStyle/>
          <a:p>
            <a:r>
              <a:rPr lang="en-US" sz="2800">
                <a:hlinkClick r:id="rId3"/>
              </a:rPr>
              <a:t>https://azure.github.io/azure-sdk/python_introduction.html</a:t>
            </a:r>
            <a:endParaRPr lang="en-US" sz="2800"/>
          </a:p>
          <a:p>
            <a:endParaRPr lang="en-US" sz="2800"/>
          </a:p>
          <a:p>
            <a:r>
              <a:rPr lang="en-US" sz="2800"/>
              <a:t>Idiomatic</a:t>
            </a:r>
          </a:p>
          <a:p>
            <a:r>
              <a:rPr lang="en-US" sz="2800"/>
              <a:t>Consistent</a:t>
            </a:r>
          </a:p>
          <a:p>
            <a:r>
              <a:rPr lang="en-US" sz="2800"/>
              <a:t>Approachable</a:t>
            </a:r>
          </a:p>
          <a:p>
            <a:r>
              <a:rPr lang="en-US" sz="2800"/>
              <a:t>Diagnosable</a:t>
            </a:r>
          </a:p>
          <a:p>
            <a:r>
              <a:rPr lang="en-US" sz="2800"/>
              <a:t>Dependable. </a:t>
            </a:r>
          </a:p>
        </p:txBody>
      </p:sp>
      <p:sp>
        <p:nvSpPr>
          <p:cNvPr id="4" name="Text Placeholder 5">
            <a:extLst>
              <a:ext uri="{FF2B5EF4-FFF2-40B4-BE49-F238E27FC236}">
                <a16:creationId xmlns:a16="http://schemas.microsoft.com/office/drawing/2014/main" id="{B78F85CF-1ED8-475E-A1D9-C70AAC5C9AAC}"/>
              </a:ext>
            </a:extLst>
          </p:cNvPr>
          <p:cNvSpPr txBox="1">
            <a:spLocks/>
          </p:cNvSpPr>
          <p:nvPr/>
        </p:nvSpPr>
        <p:spPr>
          <a:xfrm>
            <a:off x="610919" y="1581159"/>
            <a:ext cx="11581081" cy="280076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lvl="1" indent="-342900">
              <a:spcAft>
                <a:spcPts val="1200"/>
              </a:spcAft>
              <a:buFont typeface="Arial" panose="020B0604020202020204" pitchFamily="34" charset="0"/>
              <a:buChar char="•"/>
            </a:pPr>
            <a:r>
              <a:rPr lang="en-US" sz="2800" dirty="0"/>
              <a:t>Iterate quickly, testing Function changes locally before deploying to Azure </a:t>
            </a:r>
          </a:p>
          <a:p>
            <a:pPr marL="571500" lvl="1" indent="-342900">
              <a:spcAft>
                <a:spcPts val="1200"/>
              </a:spcAft>
              <a:buFont typeface="Arial" panose="020B0604020202020204" pitchFamily="34" charset="0"/>
              <a:buChar char="•"/>
            </a:pPr>
            <a:r>
              <a:rPr lang="en-US" sz="2800" dirty="0"/>
              <a:t>Output bindings are super convenient, but not required</a:t>
            </a:r>
          </a:p>
          <a:p>
            <a:pPr marL="571500" lvl="1" indent="-342900">
              <a:spcAft>
                <a:spcPts val="1200"/>
              </a:spcAft>
              <a:buFont typeface="Arial" panose="020B0604020202020204" pitchFamily="34" charset="0"/>
              <a:buChar char="•"/>
            </a:pPr>
            <a:r>
              <a:rPr lang="en-US" sz="2800" dirty="0"/>
              <a:t>Python Blob Storage SDK is really easy to use</a:t>
            </a:r>
          </a:p>
          <a:p>
            <a:pPr lvl="1">
              <a:spcAft>
                <a:spcPts val="1200"/>
              </a:spcAft>
            </a:pPr>
            <a:endParaRPr lang="en-US" sz="2400" dirty="0"/>
          </a:p>
        </p:txBody>
      </p:sp>
    </p:spTree>
    <p:extLst>
      <p:ext uri="{BB962C8B-B14F-4D97-AF65-F5344CB8AC3E}">
        <p14:creationId xmlns:p14="http://schemas.microsoft.com/office/powerpoint/2010/main" val="16930468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C0F41-AA00-415D-8793-AE7C2797B936}"/>
              </a:ext>
            </a:extLst>
          </p:cNvPr>
          <p:cNvSpPr>
            <a:spLocks noGrp="1"/>
          </p:cNvSpPr>
          <p:nvPr>
            <p:ph type="title"/>
          </p:nvPr>
        </p:nvSpPr>
        <p:spPr>
          <a:xfrm>
            <a:off x="588263" y="457200"/>
            <a:ext cx="11018520" cy="553998"/>
          </a:xfrm>
        </p:spPr>
        <p:txBody>
          <a:bodyPr/>
          <a:lstStyle/>
          <a:p>
            <a:r>
              <a:rPr lang="en-US"/>
              <a:t>Data Processing: What we’ve built so far…</a:t>
            </a:r>
          </a:p>
        </p:txBody>
      </p:sp>
      <p:sp>
        <p:nvSpPr>
          <p:cNvPr id="34" name="TextBox 33">
            <a:extLst>
              <a:ext uri="{FF2B5EF4-FFF2-40B4-BE49-F238E27FC236}">
                <a16:creationId xmlns:a16="http://schemas.microsoft.com/office/drawing/2014/main" id="{83EACB8C-4E2E-4626-A098-C524734B3986}"/>
              </a:ext>
            </a:extLst>
          </p:cNvPr>
          <p:cNvSpPr txBox="1"/>
          <p:nvPr/>
        </p:nvSpPr>
        <p:spPr>
          <a:xfrm>
            <a:off x="671285" y="1475920"/>
            <a:ext cx="4568535" cy="923330"/>
          </a:xfrm>
          <a:prstGeom prst="rect">
            <a:avLst/>
          </a:prstGeom>
          <a:noFill/>
          <a:ln w="28575">
            <a:noFill/>
            <a:prstDash val="sysDash"/>
            <a:headEnd type="none" w="lg" len="med"/>
            <a:tailEnd type="none" w="lg" len="med"/>
          </a:ln>
        </p:spPr>
        <p:style>
          <a:lnRef idx="3">
            <a:schemeClr val="accent5"/>
          </a:lnRef>
          <a:fillRef idx="0">
            <a:schemeClr val="accent5"/>
          </a:fillRef>
          <a:effectRef idx="2">
            <a:schemeClr val="accent5"/>
          </a:effectRef>
          <a:fontRef idx="minor">
            <a:schemeClr val="tx1"/>
          </a:fontRef>
        </p:style>
        <p:txBody>
          <a:bodyPr wrap="square" lIns="0" tIns="0" rIns="0" bIns="0" rtlCol="0">
            <a:spAutoFit/>
          </a:bodyPr>
          <a:lstStyle/>
          <a:p>
            <a:r>
              <a:rPr lang="en-US" sz="2000" b="1"/>
              <a:t> Step 1:</a:t>
            </a:r>
          </a:p>
          <a:p>
            <a:pPr marL="342900" indent="-342900">
              <a:buFont typeface="Arial" panose="020B0604020202020204" pitchFamily="34" charset="0"/>
              <a:buChar char="•"/>
            </a:pPr>
            <a:r>
              <a:rPr lang="en-US" sz="2000"/>
              <a:t>Call API &amp;  Download Hourly Files </a:t>
            </a:r>
          </a:p>
          <a:p>
            <a:pPr marL="342900" indent="-342900">
              <a:buFont typeface="Arial" panose="020B0604020202020204" pitchFamily="34" charset="0"/>
              <a:buChar char="•"/>
            </a:pPr>
            <a:r>
              <a:rPr lang="en-US" sz="2000"/>
              <a:t>Store the files in Azure Blob Storage</a:t>
            </a:r>
          </a:p>
        </p:txBody>
      </p:sp>
      <p:sp>
        <p:nvSpPr>
          <p:cNvPr id="37" name="Left Bracket 36">
            <a:extLst>
              <a:ext uri="{FF2B5EF4-FFF2-40B4-BE49-F238E27FC236}">
                <a16:creationId xmlns:a16="http://schemas.microsoft.com/office/drawing/2014/main" id="{B66C20E9-171C-4FC8-B6EE-2095ABF399CD}"/>
              </a:ext>
            </a:extLst>
          </p:cNvPr>
          <p:cNvSpPr/>
          <p:nvPr/>
        </p:nvSpPr>
        <p:spPr>
          <a:xfrm rot="5400000">
            <a:off x="3214688" y="842963"/>
            <a:ext cx="333375" cy="5848354"/>
          </a:xfrm>
          <a:prstGeom prst="leftBracket">
            <a:avLst/>
          </a:prstGeom>
          <a:ln w="28575">
            <a:headEnd type="none" w="lg" len="med"/>
            <a:tailEnd type="none" w="lg"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49" name="Oval 48">
            <a:extLst>
              <a:ext uri="{FF2B5EF4-FFF2-40B4-BE49-F238E27FC236}">
                <a16:creationId xmlns:a16="http://schemas.microsoft.com/office/drawing/2014/main" id="{54B0529B-D513-4532-A346-36D469D0DB5B}"/>
              </a:ext>
            </a:extLst>
          </p:cNvPr>
          <p:cNvSpPr/>
          <p:nvPr/>
        </p:nvSpPr>
        <p:spPr bwMode="auto">
          <a:xfrm>
            <a:off x="6071428" y="4435213"/>
            <a:ext cx="223200" cy="2232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0" name="Flowchart: Magnetic Disk 49">
            <a:extLst>
              <a:ext uri="{FF2B5EF4-FFF2-40B4-BE49-F238E27FC236}">
                <a16:creationId xmlns:a16="http://schemas.microsoft.com/office/drawing/2014/main" id="{7FF66D77-DA3D-4F7E-91FD-8F2FCF5ED908}"/>
              </a:ext>
            </a:extLst>
          </p:cNvPr>
          <p:cNvSpPr/>
          <p:nvPr/>
        </p:nvSpPr>
        <p:spPr bwMode="auto">
          <a:xfrm>
            <a:off x="4959028" y="3956413"/>
            <a:ext cx="1216800" cy="1180800"/>
          </a:xfrm>
          <a:prstGeom prst="flowChartMagneticDisk">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err="1">
                <a:solidFill>
                  <a:schemeClr val="tx1"/>
                </a:solidFill>
                <a:ea typeface="Segoe UI" pitchFamily="34" charset="0"/>
                <a:cs typeface="Segoe UI" pitchFamily="34" charset="0"/>
              </a:rPr>
              <a:t>CosmosDB</a:t>
            </a:r>
            <a:endParaRPr lang="en-US" sz="1400">
              <a:solidFill>
                <a:schemeClr val="tx1"/>
              </a:solidFill>
              <a:ea typeface="Segoe UI" pitchFamily="34" charset="0"/>
              <a:cs typeface="Segoe UI" pitchFamily="34" charset="0"/>
            </a:endParaRPr>
          </a:p>
          <a:p>
            <a:pPr algn="l" defTabSz="932472" fontAlgn="base">
              <a:spcBef>
                <a:spcPct val="0"/>
              </a:spcBef>
              <a:spcAft>
                <a:spcPct val="0"/>
              </a:spcAft>
            </a:pPr>
            <a:r>
              <a:rPr lang="en-US" sz="1400">
                <a:solidFill>
                  <a:schemeClr val="tx1"/>
                </a:solidFill>
                <a:ea typeface="Segoe UI" pitchFamily="34" charset="0"/>
                <a:cs typeface="Segoe UI" pitchFamily="34" charset="0"/>
              </a:rPr>
              <a:t>Table #1</a:t>
            </a:r>
          </a:p>
        </p:txBody>
      </p:sp>
      <p:sp>
        <p:nvSpPr>
          <p:cNvPr id="51" name="Rectangle 50">
            <a:extLst>
              <a:ext uri="{FF2B5EF4-FFF2-40B4-BE49-F238E27FC236}">
                <a16:creationId xmlns:a16="http://schemas.microsoft.com/office/drawing/2014/main" id="{11AFEF01-A3B0-4FDF-A2E8-ECD24C90F3CF}"/>
              </a:ext>
            </a:extLst>
          </p:cNvPr>
          <p:cNvSpPr/>
          <p:nvPr/>
        </p:nvSpPr>
        <p:spPr bwMode="auto">
          <a:xfrm>
            <a:off x="9347428" y="4093813"/>
            <a:ext cx="1800000" cy="1994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a:solidFill>
                  <a:schemeClr val="tx1"/>
                </a:solidFill>
                <a:cs typeface="Segoe UI" pitchFamily="34" charset="0"/>
              </a:rPr>
              <a:t>App Services </a:t>
            </a:r>
          </a:p>
          <a:p>
            <a:pPr defTabSz="932472" fontAlgn="base">
              <a:spcBef>
                <a:spcPct val="0"/>
              </a:spcBef>
              <a:spcAft>
                <a:spcPct val="0"/>
              </a:spcAft>
            </a:pPr>
            <a:r>
              <a:rPr lang="en-US" sz="1400">
                <a:solidFill>
                  <a:schemeClr val="tx1"/>
                </a:solidFill>
                <a:cs typeface="Segoe UI" pitchFamily="34" charset="0"/>
              </a:rPr>
              <a:t>(Web Hosting)</a:t>
            </a:r>
          </a:p>
        </p:txBody>
      </p:sp>
      <p:sp>
        <p:nvSpPr>
          <p:cNvPr id="52" name="Oval 51">
            <a:extLst>
              <a:ext uri="{FF2B5EF4-FFF2-40B4-BE49-F238E27FC236}">
                <a16:creationId xmlns:a16="http://schemas.microsoft.com/office/drawing/2014/main" id="{2E28A9F7-CCE4-42FB-878B-34938C3310AF}"/>
              </a:ext>
            </a:extLst>
          </p:cNvPr>
          <p:cNvSpPr/>
          <p:nvPr/>
        </p:nvSpPr>
        <p:spPr bwMode="auto">
          <a:xfrm>
            <a:off x="6339028" y="5232013"/>
            <a:ext cx="223200" cy="2232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74EE006E-249C-4873-A885-13D07ECDC571}"/>
              </a:ext>
            </a:extLst>
          </p:cNvPr>
          <p:cNvSpPr/>
          <p:nvPr/>
        </p:nvSpPr>
        <p:spPr bwMode="auto">
          <a:xfrm>
            <a:off x="6465028" y="5232013"/>
            <a:ext cx="223200" cy="2232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9C426CE0-4D74-4777-8C26-D59B1D661F3C}"/>
              </a:ext>
            </a:extLst>
          </p:cNvPr>
          <p:cNvSpPr/>
          <p:nvPr/>
        </p:nvSpPr>
        <p:spPr bwMode="auto">
          <a:xfrm>
            <a:off x="7043428" y="4435213"/>
            <a:ext cx="223200" cy="2232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307A0310-AE59-4C68-BE3E-86206C8F24A3}"/>
              </a:ext>
            </a:extLst>
          </p:cNvPr>
          <p:cNvSpPr/>
          <p:nvPr/>
        </p:nvSpPr>
        <p:spPr>
          <a:xfrm>
            <a:off x="9462358" y="4724821"/>
            <a:ext cx="1584814" cy="1275941"/>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lumMod val="85000"/>
                </a:schemeClr>
              </a:solidFill>
            </a:endParaRPr>
          </a:p>
        </p:txBody>
      </p:sp>
      <p:cxnSp>
        <p:nvCxnSpPr>
          <p:cNvPr id="59" name="Straight Arrow Connector 58">
            <a:extLst>
              <a:ext uri="{FF2B5EF4-FFF2-40B4-BE49-F238E27FC236}">
                <a16:creationId xmlns:a16="http://schemas.microsoft.com/office/drawing/2014/main" id="{D16CB88B-4B17-41DF-B1F0-88D0CB5BE9FA}"/>
              </a:ext>
            </a:extLst>
          </p:cNvPr>
          <p:cNvCxnSpPr>
            <a:cxnSpLocks/>
          </p:cNvCxnSpPr>
          <p:nvPr/>
        </p:nvCxnSpPr>
        <p:spPr>
          <a:xfrm>
            <a:off x="2030428" y="4546813"/>
            <a:ext cx="684000" cy="0"/>
          </a:xfrm>
          <a:prstGeom prst="straightConnector1">
            <a:avLst/>
          </a:prstGeom>
          <a:ln>
            <a:solidFill>
              <a:srgbClr val="000000"/>
            </a:solidFill>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60" name="Rectangle 59">
            <a:extLst>
              <a:ext uri="{FF2B5EF4-FFF2-40B4-BE49-F238E27FC236}">
                <a16:creationId xmlns:a16="http://schemas.microsoft.com/office/drawing/2014/main" id="{FB2BF53C-E33D-4E17-914C-516761F36373}"/>
              </a:ext>
            </a:extLst>
          </p:cNvPr>
          <p:cNvSpPr/>
          <p:nvPr/>
        </p:nvSpPr>
        <p:spPr bwMode="auto">
          <a:xfrm>
            <a:off x="2973628" y="4089613"/>
            <a:ext cx="1008000" cy="914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ea typeface="Segoe UI" pitchFamily="34" charset="0"/>
                <a:cs typeface="Segoe UI" pitchFamily="34" charset="0"/>
              </a:rPr>
              <a:t>Azure Storage</a:t>
            </a:r>
            <a:endParaRPr lang="en-US" sz="1200">
              <a:solidFill>
                <a:schemeClr val="tx1"/>
              </a:solidFill>
              <a:ea typeface="Segoe UI" pitchFamily="34" charset="0"/>
              <a:cs typeface="Segoe UI" pitchFamily="34" charset="0"/>
            </a:endParaRPr>
          </a:p>
        </p:txBody>
      </p:sp>
      <p:cxnSp>
        <p:nvCxnSpPr>
          <p:cNvPr id="61" name="Straight Arrow Connector 60">
            <a:extLst>
              <a:ext uri="{FF2B5EF4-FFF2-40B4-BE49-F238E27FC236}">
                <a16:creationId xmlns:a16="http://schemas.microsoft.com/office/drawing/2014/main" id="{6F92CA06-3FD8-4E54-8BFB-FE77AFEF4B48}"/>
              </a:ext>
            </a:extLst>
          </p:cNvPr>
          <p:cNvCxnSpPr>
            <a:cxnSpLocks/>
          </p:cNvCxnSpPr>
          <p:nvPr/>
        </p:nvCxnSpPr>
        <p:spPr>
          <a:xfrm>
            <a:off x="4071628" y="4546813"/>
            <a:ext cx="684000" cy="0"/>
          </a:xfrm>
          <a:prstGeom prst="straightConnector1">
            <a:avLst/>
          </a:prstGeom>
          <a:ln>
            <a:solidFill>
              <a:srgbClr val="000000"/>
            </a:solidFill>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62" name="Flowchart: Magnetic Disk 61">
            <a:extLst>
              <a:ext uri="{FF2B5EF4-FFF2-40B4-BE49-F238E27FC236}">
                <a16:creationId xmlns:a16="http://schemas.microsoft.com/office/drawing/2014/main" id="{04F1805C-C597-41C5-8C19-D1410B6F73FB}"/>
              </a:ext>
            </a:extLst>
          </p:cNvPr>
          <p:cNvSpPr/>
          <p:nvPr/>
        </p:nvSpPr>
        <p:spPr bwMode="auto">
          <a:xfrm>
            <a:off x="7153228" y="3956413"/>
            <a:ext cx="1216800" cy="1180800"/>
          </a:xfrm>
          <a:prstGeom prst="flowChartMagneticDisk">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err="1">
                <a:solidFill>
                  <a:schemeClr val="tx1"/>
                </a:solidFill>
                <a:cs typeface="Segoe UI" pitchFamily="34" charset="0"/>
              </a:rPr>
              <a:t>CosmosDB</a:t>
            </a:r>
            <a:endParaRPr lang="en-US" sz="1400">
              <a:solidFill>
                <a:schemeClr val="tx1"/>
              </a:solidFill>
              <a:cs typeface="Segoe UI" pitchFamily="34" charset="0"/>
            </a:endParaRPr>
          </a:p>
          <a:p>
            <a:pPr defTabSz="932472" fontAlgn="base">
              <a:spcBef>
                <a:spcPct val="0"/>
              </a:spcBef>
              <a:spcAft>
                <a:spcPct val="0"/>
              </a:spcAft>
            </a:pPr>
            <a:r>
              <a:rPr lang="en-US" sz="1400">
                <a:solidFill>
                  <a:schemeClr val="tx1"/>
                </a:solidFill>
                <a:cs typeface="Segoe UI" pitchFamily="34" charset="0"/>
              </a:rPr>
              <a:t>Table #2</a:t>
            </a:r>
          </a:p>
        </p:txBody>
      </p:sp>
      <p:sp>
        <p:nvSpPr>
          <p:cNvPr id="63" name="Rectangle 62">
            <a:extLst>
              <a:ext uri="{FF2B5EF4-FFF2-40B4-BE49-F238E27FC236}">
                <a16:creationId xmlns:a16="http://schemas.microsoft.com/office/drawing/2014/main" id="{521E28B9-2675-4A62-B2F4-656FA725AFB6}"/>
              </a:ext>
            </a:extLst>
          </p:cNvPr>
          <p:cNvSpPr/>
          <p:nvPr/>
        </p:nvSpPr>
        <p:spPr bwMode="auto">
          <a:xfrm>
            <a:off x="5877028" y="5313613"/>
            <a:ext cx="1288800" cy="914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a:solidFill>
                  <a:schemeClr val="tx1"/>
                </a:solidFill>
                <a:cs typeface="Segoe UI" pitchFamily="34" charset="0"/>
              </a:rPr>
              <a:t>Cognitive Services (ML)</a:t>
            </a:r>
          </a:p>
        </p:txBody>
      </p:sp>
      <p:cxnSp>
        <p:nvCxnSpPr>
          <p:cNvPr id="64" name="Connector: Elbow 63">
            <a:extLst>
              <a:ext uri="{FF2B5EF4-FFF2-40B4-BE49-F238E27FC236}">
                <a16:creationId xmlns:a16="http://schemas.microsoft.com/office/drawing/2014/main" id="{76C764CD-B7A3-41BC-AC7F-0824DCC90430}"/>
              </a:ext>
            </a:extLst>
          </p:cNvPr>
          <p:cNvCxnSpPr>
            <a:cxnSpLocks/>
            <a:stCxn id="49" idx="6"/>
            <a:endCxn id="52" idx="0"/>
          </p:cNvCxnSpPr>
          <p:nvPr/>
        </p:nvCxnSpPr>
        <p:spPr>
          <a:xfrm>
            <a:off x="6294628" y="4546813"/>
            <a:ext cx="156000" cy="685200"/>
          </a:xfrm>
          <a:prstGeom prst="bentConnector2">
            <a:avLst/>
          </a:prstGeom>
          <a:ln>
            <a:solidFill>
              <a:srgbClr val="000000"/>
            </a:solidFill>
            <a:headEnd type="non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65" name="Connector: Elbow 64">
            <a:extLst>
              <a:ext uri="{FF2B5EF4-FFF2-40B4-BE49-F238E27FC236}">
                <a16:creationId xmlns:a16="http://schemas.microsoft.com/office/drawing/2014/main" id="{519252D2-5DE5-442D-BE2F-526FDA80A9A9}"/>
              </a:ext>
            </a:extLst>
          </p:cNvPr>
          <p:cNvCxnSpPr>
            <a:cxnSpLocks/>
            <a:stCxn id="53" idx="0"/>
            <a:endCxn id="54" idx="2"/>
          </p:cNvCxnSpPr>
          <p:nvPr/>
        </p:nvCxnSpPr>
        <p:spPr>
          <a:xfrm rot="5400000" flipH="1" flipV="1">
            <a:off x="6467428" y="4656013"/>
            <a:ext cx="685200" cy="466800"/>
          </a:xfrm>
          <a:prstGeom prst="bentConnector2">
            <a:avLst/>
          </a:prstGeom>
          <a:ln>
            <a:solidFill>
              <a:srgbClr val="000000"/>
            </a:solidFill>
            <a:headEnd type="non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66" name="Straight Arrow Connector 65">
            <a:extLst>
              <a:ext uri="{FF2B5EF4-FFF2-40B4-BE49-F238E27FC236}">
                <a16:creationId xmlns:a16="http://schemas.microsoft.com/office/drawing/2014/main" id="{011AF815-7598-4F4A-9050-D646A8BE535A}"/>
              </a:ext>
            </a:extLst>
          </p:cNvPr>
          <p:cNvCxnSpPr>
            <a:cxnSpLocks/>
          </p:cNvCxnSpPr>
          <p:nvPr/>
        </p:nvCxnSpPr>
        <p:spPr>
          <a:xfrm flipV="1">
            <a:off x="8412628" y="4539613"/>
            <a:ext cx="819600" cy="7200"/>
          </a:xfrm>
          <a:prstGeom prst="straightConnector1">
            <a:avLst/>
          </a:prstGeom>
          <a:ln>
            <a:solidFill>
              <a:srgbClr val="000000"/>
            </a:solidFill>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67" name="Oval 66">
            <a:extLst>
              <a:ext uri="{FF2B5EF4-FFF2-40B4-BE49-F238E27FC236}">
                <a16:creationId xmlns:a16="http://schemas.microsoft.com/office/drawing/2014/main" id="{CE45ABA6-0924-420A-9874-F993149B9369}"/>
              </a:ext>
            </a:extLst>
          </p:cNvPr>
          <p:cNvSpPr/>
          <p:nvPr/>
        </p:nvSpPr>
        <p:spPr bwMode="auto">
          <a:xfrm>
            <a:off x="1388398" y="4295041"/>
            <a:ext cx="554400" cy="5544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400">
              <a:solidFill>
                <a:schemeClr val="tx1"/>
              </a:solidFill>
              <a:ea typeface="Segoe UI" pitchFamily="34" charset="0"/>
              <a:cs typeface="Segoe UI" pitchFamily="34" charset="0"/>
            </a:endParaRPr>
          </a:p>
        </p:txBody>
      </p:sp>
      <p:sp>
        <p:nvSpPr>
          <p:cNvPr id="68" name="Rectangle 67">
            <a:extLst>
              <a:ext uri="{FF2B5EF4-FFF2-40B4-BE49-F238E27FC236}">
                <a16:creationId xmlns:a16="http://schemas.microsoft.com/office/drawing/2014/main" id="{C936950E-B078-4A57-A837-6C52F934D3B7}"/>
              </a:ext>
            </a:extLst>
          </p:cNvPr>
          <p:cNvSpPr/>
          <p:nvPr/>
        </p:nvSpPr>
        <p:spPr bwMode="auto">
          <a:xfrm>
            <a:off x="685828" y="4099953"/>
            <a:ext cx="892800" cy="2606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70" name="Group 69">
            <a:extLst>
              <a:ext uri="{FF2B5EF4-FFF2-40B4-BE49-F238E27FC236}">
                <a16:creationId xmlns:a16="http://schemas.microsoft.com/office/drawing/2014/main" id="{24EB9B09-C77D-49E9-BB4C-BAC7DE7A10B2}"/>
              </a:ext>
            </a:extLst>
          </p:cNvPr>
          <p:cNvGrpSpPr/>
          <p:nvPr/>
        </p:nvGrpSpPr>
        <p:grpSpPr>
          <a:xfrm>
            <a:off x="750628" y="4178133"/>
            <a:ext cx="748800" cy="2455200"/>
            <a:chOff x="244800" y="3672000"/>
            <a:chExt cx="748800" cy="2455200"/>
          </a:xfrm>
        </p:grpSpPr>
        <p:sp>
          <p:nvSpPr>
            <p:cNvPr id="71" name="Flowchart: Multidocument 70">
              <a:extLst>
                <a:ext uri="{FF2B5EF4-FFF2-40B4-BE49-F238E27FC236}">
                  <a16:creationId xmlns:a16="http://schemas.microsoft.com/office/drawing/2014/main" id="{85AC25BC-7029-4279-BBFB-2E9EC652D192}"/>
                </a:ext>
              </a:extLst>
            </p:cNvPr>
            <p:cNvSpPr/>
            <p:nvPr/>
          </p:nvSpPr>
          <p:spPr bwMode="auto">
            <a:xfrm>
              <a:off x="244800" y="3672000"/>
              <a:ext cx="748800" cy="75600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2" name="Flowchart: Multidocument 71">
              <a:extLst>
                <a:ext uri="{FF2B5EF4-FFF2-40B4-BE49-F238E27FC236}">
                  <a16:creationId xmlns:a16="http://schemas.microsoft.com/office/drawing/2014/main" id="{A0A81DDB-77FF-4F37-A8AF-330A91ABE06D}"/>
                </a:ext>
              </a:extLst>
            </p:cNvPr>
            <p:cNvSpPr/>
            <p:nvPr/>
          </p:nvSpPr>
          <p:spPr bwMode="auto">
            <a:xfrm>
              <a:off x="244800" y="4521600"/>
              <a:ext cx="748800" cy="75600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3" name="Flowchart: Multidocument 72">
              <a:extLst>
                <a:ext uri="{FF2B5EF4-FFF2-40B4-BE49-F238E27FC236}">
                  <a16:creationId xmlns:a16="http://schemas.microsoft.com/office/drawing/2014/main" id="{9BBA319F-5805-4B7E-98A7-5D425A2F9C94}"/>
                </a:ext>
              </a:extLst>
            </p:cNvPr>
            <p:cNvSpPr/>
            <p:nvPr/>
          </p:nvSpPr>
          <p:spPr bwMode="auto">
            <a:xfrm>
              <a:off x="244800" y="5371200"/>
              <a:ext cx="748800" cy="75600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74" name="TextBox 73">
            <a:extLst>
              <a:ext uri="{FF2B5EF4-FFF2-40B4-BE49-F238E27FC236}">
                <a16:creationId xmlns:a16="http://schemas.microsoft.com/office/drawing/2014/main" id="{4E96989A-2D66-4D57-B516-73A4C2449DC2}"/>
              </a:ext>
            </a:extLst>
          </p:cNvPr>
          <p:cNvSpPr txBox="1"/>
          <p:nvPr/>
        </p:nvSpPr>
        <p:spPr>
          <a:xfrm>
            <a:off x="1431485" y="4464518"/>
            <a:ext cx="439200" cy="215444"/>
          </a:xfrm>
          <a:prstGeom prst="rect">
            <a:avLst/>
          </a:prstGeom>
          <a:solidFill>
            <a:schemeClr val="bg1"/>
          </a:solidFill>
          <a:ln>
            <a:solidFill>
              <a:schemeClr val="tx1"/>
            </a:solidFill>
          </a:ln>
        </p:spPr>
        <p:txBody>
          <a:bodyPr wrap="square" lIns="0" tIns="0" rIns="0" bIns="0" rtlCol="0">
            <a:spAutoFit/>
          </a:bodyPr>
          <a:lstStyle/>
          <a:p>
            <a:pPr algn="ctr"/>
            <a:r>
              <a:rPr lang="en-US" sz="1400">
                <a:gradFill>
                  <a:gsLst>
                    <a:gs pos="2917">
                      <a:schemeClr val="tx1"/>
                    </a:gs>
                    <a:gs pos="30000">
                      <a:schemeClr val="tx1"/>
                    </a:gs>
                  </a:gsLst>
                  <a:lin ang="5400000" scaled="0"/>
                </a:gradFill>
              </a:rPr>
              <a:t>API</a:t>
            </a:r>
          </a:p>
        </p:txBody>
      </p:sp>
      <p:sp>
        <p:nvSpPr>
          <p:cNvPr id="75" name="TextBox 74">
            <a:extLst>
              <a:ext uri="{FF2B5EF4-FFF2-40B4-BE49-F238E27FC236}">
                <a16:creationId xmlns:a16="http://schemas.microsoft.com/office/drawing/2014/main" id="{8C07FD46-319C-4D00-BD66-9194258E442D}"/>
              </a:ext>
            </a:extLst>
          </p:cNvPr>
          <p:cNvSpPr txBox="1"/>
          <p:nvPr/>
        </p:nvSpPr>
        <p:spPr>
          <a:xfrm>
            <a:off x="787828" y="4343733"/>
            <a:ext cx="590400" cy="430887"/>
          </a:xfrm>
          <a:prstGeom prst="rect">
            <a:avLst/>
          </a:prstGeom>
          <a:noFill/>
        </p:spPr>
        <p:txBody>
          <a:bodyPr wrap="square" lIns="0" tIns="0" rIns="0" bIns="0" rtlCol="0">
            <a:spAutoFit/>
          </a:bodyPr>
          <a:lstStyle/>
          <a:p>
            <a:pPr algn="l"/>
            <a:r>
              <a:rPr lang="en-US" sz="1400" err="1">
                <a:gradFill>
                  <a:gsLst>
                    <a:gs pos="2917">
                      <a:schemeClr val="tx1"/>
                    </a:gs>
                    <a:gs pos="30000">
                      <a:schemeClr val="tx1"/>
                    </a:gs>
                  </a:gsLst>
                  <a:lin ang="5400000" scaled="0"/>
                </a:gradFill>
              </a:rPr>
              <a:t>Github</a:t>
            </a:r>
            <a:endParaRPr lang="en-US" sz="1400">
              <a:gradFill>
                <a:gsLst>
                  <a:gs pos="2917">
                    <a:schemeClr val="tx1"/>
                  </a:gs>
                  <a:gs pos="30000">
                    <a:schemeClr val="tx1"/>
                  </a:gs>
                </a:gsLst>
                <a:lin ang="5400000" scaled="0"/>
              </a:gradFill>
            </a:endParaRPr>
          </a:p>
          <a:p>
            <a:pPr algn="l"/>
            <a:r>
              <a:rPr lang="en-US" sz="1400">
                <a:gradFill>
                  <a:gsLst>
                    <a:gs pos="2917">
                      <a:schemeClr val="tx1"/>
                    </a:gs>
                    <a:gs pos="30000">
                      <a:schemeClr val="tx1"/>
                    </a:gs>
                  </a:gsLst>
                  <a:lin ang="5400000" scaled="0"/>
                </a:gradFill>
              </a:rPr>
              <a:t>Data</a:t>
            </a:r>
          </a:p>
        </p:txBody>
      </p:sp>
      <p:sp>
        <p:nvSpPr>
          <p:cNvPr id="76" name="TextBox 75">
            <a:extLst>
              <a:ext uri="{FF2B5EF4-FFF2-40B4-BE49-F238E27FC236}">
                <a16:creationId xmlns:a16="http://schemas.microsoft.com/office/drawing/2014/main" id="{E723376C-912A-4C7E-859C-11AAFA556D0F}"/>
              </a:ext>
            </a:extLst>
          </p:cNvPr>
          <p:cNvSpPr txBox="1"/>
          <p:nvPr/>
        </p:nvSpPr>
        <p:spPr>
          <a:xfrm>
            <a:off x="787828" y="5194533"/>
            <a:ext cx="590400" cy="430887"/>
          </a:xfrm>
          <a:prstGeom prst="rect">
            <a:avLst/>
          </a:prstGeom>
          <a:noFill/>
        </p:spPr>
        <p:txBody>
          <a:bodyPr wrap="square" lIns="0" tIns="0" rIns="0" bIns="0" rtlCol="0">
            <a:spAutoFit/>
          </a:bodyPr>
          <a:lstStyle/>
          <a:p>
            <a:pPr algn="l"/>
            <a:r>
              <a:rPr lang="en-US" sz="1400" err="1">
                <a:gradFill>
                  <a:gsLst>
                    <a:gs pos="2917">
                      <a:schemeClr val="tx1"/>
                    </a:gs>
                    <a:gs pos="30000">
                      <a:schemeClr val="tx1"/>
                    </a:gs>
                  </a:gsLst>
                  <a:lin ang="5400000" scaled="0"/>
                </a:gradFill>
              </a:rPr>
              <a:t>Github</a:t>
            </a:r>
            <a:endParaRPr lang="en-US" sz="1400">
              <a:gradFill>
                <a:gsLst>
                  <a:gs pos="2917">
                    <a:schemeClr val="tx1"/>
                  </a:gs>
                  <a:gs pos="30000">
                    <a:schemeClr val="tx1"/>
                  </a:gs>
                </a:gsLst>
                <a:lin ang="5400000" scaled="0"/>
              </a:gradFill>
            </a:endParaRPr>
          </a:p>
          <a:p>
            <a:pPr algn="l"/>
            <a:r>
              <a:rPr lang="en-US" sz="1400">
                <a:gradFill>
                  <a:gsLst>
                    <a:gs pos="2917">
                      <a:schemeClr val="tx1"/>
                    </a:gs>
                    <a:gs pos="30000">
                      <a:schemeClr val="tx1"/>
                    </a:gs>
                  </a:gsLst>
                  <a:lin ang="5400000" scaled="0"/>
                </a:gradFill>
              </a:rPr>
              <a:t>Data</a:t>
            </a:r>
          </a:p>
        </p:txBody>
      </p:sp>
      <p:sp>
        <p:nvSpPr>
          <p:cNvPr id="77" name="TextBox 76">
            <a:extLst>
              <a:ext uri="{FF2B5EF4-FFF2-40B4-BE49-F238E27FC236}">
                <a16:creationId xmlns:a16="http://schemas.microsoft.com/office/drawing/2014/main" id="{F60BADFD-E3F8-4E78-B85F-41D3A9551F6F}"/>
              </a:ext>
            </a:extLst>
          </p:cNvPr>
          <p:cNvSpPr txBox="1"/>
          <p:nvPr/>
        </p:nvSpPr>
        <p:spPr>
          <a:xfrm>
            <a:off x="787828" y="6044133"/>
            <a:ext cx="590400" cy="430887"/>
          </a:xfrm>
          <a:prstGeom prst="rect">
            <a:avLst/>
          </a:prstGeom>
          <a:noFill/>
        </p:spPr>
        <p:txBody>
          <a:bodyPr wrap="square" lIns="0" tIns="0" rIns="0" bIns="0" rtlCol="0">
            <a:spAutoFit/>
          </a:bodyPr>
          <a:lstStyle/>
          <a:p>
            <a:pPr algn="l"/>
            <a:r>
              <a:rPr lang="en-US" sz="1400" err="1">
                <a:gradFill>
                  <a:gsLst>
                    <a:gs pos="2917">
                      <a:schemeClr val="tx1"/>
                    </a:gs>
                    <a:gs pos="30000">
                      <a:schemeClr val="tx1"/>
                    </a:gs>
                  </a:gsLst>
                  <a:lin ang="5400000" scaled="0"/>
                </a:gradFill>
              </a:rPr>
              <a:t>Github</a:t>
            </a:r>
            <a:endParaRPr lang="en-US" sz="1400">
              <a:gradFill>
                <a:gsLst>
                  <a:gs pos="2917">
                    <a:schemeClr val="tx1"/>
                  </a:gs>
                  <a:gs pos="30000">
                    <a:schemeClr val="tx1"/>
                  </a:gs>
                </a:gsLst>
                <a:lin ang="5400000" scaled="0"/>
              </a:gradFill>
            </a:endParaRPr>
          </a:p>
          <a:p>
            <a:pPr algn="l"/>
            <a:r>
              <a:rPr lang="en-US" sz="1400">
                <a:gradFill>
                  <a:gsLst>
                    <a:gs pos="2917">
                      <a:schemeClr val="tx1"/>
                    </a:gs>
                    <a:gs pos="30000">
                      <a:schemeClr val="tx1"/>
                    </a:gs>
                  </a:gsLst>
                  <a:lin ang="5400000" scaled="0"/>
                </a:gradFill>
              </a:rPr>
              <a:t>Data</a:t>
            </a:r>
          </a:p>
        </p:txBody>
      </p:sp>
      <p:sp>
        <p:nvSpPr>
          <p:cNvPr id="33" name="TextBox 32">
            <a:extLst>
              <a:ext uri="{FF2B5EF4-FFF2-40B4-BE49-F238E27FC236}">
                <a16:creationId xmlns:a16="http://schemas.microsoft.com/office/drawing/2014/main" id="{C59876EA-638C-413A-99A2-0C9C747CF273}"/>
              </a:ext>
            </a:extLst>
          </p:cNvPr>
          <p:cNvSpPr txBox="1"/>
          <p:nvPr/>
        </p:nvSpPr>
        <p:spPr>
          <a:xfrm>
            <a:off x="5529035" y="1475920"/>
            <a:ext cx="6939190" cy="1538883"/>
          </a:xfrm>
          <a:prstGeom prst="rect">
            <a:avLst/>
          </a:prstGeom>
          <a:ln w="9525">
            <a:noFill/>
            <a:headEnd type="none" w="lg" len="med"/>
            <a:tailEnd type="none" w="lg" len="med"/>
          </a:ln>
        </p:spPr>
        <p:style>
          <a:lnRef idx="3">
            <a:schemeClr val="accent5"/>
          </a:lnRef>
          <a:fillRef idx="0">
            <a:schemeClr val="accent5"/>
          </a:fillRef>
          <a:effectRef idx="2">
            <a:schemeClr val="accent5"/>
          </a:effectRef>
          <a:fontRef idx="minor">
            <a:schemeClr val="tx1"/>
          </a:fontRef>
        </p:style>
        <p:txBody>
          <a:bodyPr wrap="square" lIns="0" tIns="0" rIns="0" bIns="0" rtlCol="0">
            <a:spAutoFit/>
          </a:bodyPr>
          <a:lstStyle/>
          <a:p>
            <a:r>
              <a:rPr lang="en-US" sz="2000" b="1">
                <a:gradFill>
                  <a:gsLst>
                    <a:gs pos="2917">
                      <a:schemeClr val="tx1"/>
                    </a:gs>
                    <a:gs pos="30000">
                      <a:schemeClr val="tx1"/>
                    </a:gs>
                  </a:gsLst>
                  <a:lin ang="5400000" scaled="0"/>
                </a:gradFill>
              </a:rPr>
              <a:t>Step 2:</a:t>
            </a:r>
          </a:p>
          <a:p>
            <a:pPr marL="342900" indent="-342900">
              <a:buFont typeface="Arial" panose="020B0604020202020204" pitchFamily="34" charset="0"/>
              <a:buChar char="•"/>
            </a:pPr>
            <a:r>
              <a:rPr lang="en-US" sz="2000">
                <a:gradFill>
                  <a:gsLst>
                    <a:gs pos="2917">
                      <a:schemeClr val="tx1"/>
                    </a:gs>
                    <a:gs pos="30000">
                      <a:schemeClr val="tx1"/>
                    </a:gs>
                  </a:gsLst>
                  <a:lin ang="5400000" scaled="0"/>
                </a:gradFill>
              </a:rPr>
              <a:t>Unzip &amp; Transform the data into JSON</a:t>
            </a:r>
          </a:p>
          <a:p>
            <a:pPr marL="342900" indent="-342900">
              <a:buFont typeface="Arial" panose="020B0604020202020204" pitchFamily="34" charset="0"/>
              <a:buChar char="•"/>
            </a:pPr>
            <a:r>
              <a:rPr lang="en-US" sz="2000">
                <a:gradFill>
                  <a:gsLst>
                    <a:gs pos="2917">
                      <a:schemeClr val="tx1"/>
                    </a:gs>
                    <a:gs pos="30000">
                      <a:schemeClr val="tx1"/>
                    </a:gs>
                  </a:gsLst>
                  <a:lin ang="5400000" scaled="0"/>
                </a:gradFill>
              </a:rPr>
              <a:t>Filter on event type [New Issue Creation]</a:t>
            </a:r>
          </a:p>
          <a:p>
            <a:pPr marL="342900" indent="-342900">
              <a:buFont typeface="Arial" panose="020B0604020202020204" pitchFamily="34" charset="0"/>
              <a:buChar char="•"/>
            </a:pPr>
            <a:r>
              <a:rPr lang="en-US" sz="2000">
                <a:gradFill>
                  <a:gsLst>
                    <a:gs pos="2917">
                      <a:schemeClr val="tx1"/>
                    </a:gs>
                    <a:gs pos="30000">
                      <a:schemeClr val="tx1"/>
                    </a:gs>
                  </a:gsLst>
                  <a:lin ang="5400000" scaled="0"/>
                </a:gradFill>
              </a:rPr>
              <a:t>Reshape the data </a:t>
            </a:r>
          </a:p>
          <a:p>
            <a:pPr marL="342900" indent="-342900">
              <a:buFont typeface="Arial" panose="020B0604020202020204" pitchFamily="34" charset="0"/>
              <a:buChar char="•"/>
            </a:pPr>
            <a:r>
              <a:rPr lang="en-US" sz="2000">
                <a:gradFill>
                  <a:gsLst>
                    <a:gs pos="2917">
                      <a:schemeClr val="tx1"/>
                    </a:gs>
                    <a:gs pos="30000">
                      <a:schemeClr val="tx1"/>
                    </a:gs>
                  </a:gsLst>
                  <a:lin ang="5400000" scaled="0"/>
                </a:gradFill>
              </a:rPr>
              <a:t>Store in </a:t>
            </a:r>
            <a:r>
              <a:rPr lang="en-US" sz="2000" err="1">
                <a:gradFill>
                  <a:gsLst>
                    <a:gs pos="2917">
                      <a:schemeClr val="tx1"/>
                    </a:gs>
                    <a:gs pos="30000">
                      <a:schemeClr val="tx1"/>
                    </a:gs>
                  </a:gsLst>
                  <a:lin ang="5400000" scaled="0"/>
                </a:gradFill>
              </a:rPr>
              <a:t>CosmosDB</a:t>
            </a:r>
            <a:r>
              <a:rPr lang="en-US" sz="2000">
                <a:gradFill>
                  <a:gsLst>
                    <a:gs pos="2917">
                      <a:schemeClr val="tx1"/>
                    </a:gs>
                    <a:gs pos="30000">
                      <a:schemeClr val="tx1"/>
                    </a:gs>
                  </a:gsLst>
                  <a:lin ang="5400000" scaled="0"/>
                </a:gradFill>
              </a:rPr>
              <a:t> (Table #1)</a:t>
            </a:r>
          </a:p>
        </p:txBody>
      </p:sp>
      <p:cxnSp>
        <p:nvCxnSpPr>
          <p:cNvPr id="4" name="Straight Connector 3">
            <a:extLst>
              <a:ext uri="{FF2B5EF4-FFF2-40B4-BE49-F238E27FC236}">
                <a16:creationId xmlns:a16="http://schemas.microsoft.com/office/drawing/2014/main" id="{8F6AFCCF-8A74-41AB-A5E1-3A7956EF6FAA}"/>
              </a:ext>
            </a:extLst>
          </p:cNvPr>
          <p:cNvCxnSpPr>
            <a:cxnSpLocks/>
          </p:cNvCxnSpPr>
          <p:nvPr/>
        </p:nvCxnSpPr>
        <p:spPr>
          <a:xfrm flipV="1">
            <a:off x="3477628" y="3263902"/>
            <a:ext cx="0" cy="3479798"/>
          </a:xfrm>
          <a:prstGeom prst="line">
            <a:avLst/>
          </a:prstGeom>
          <a:ln w="1270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DE6F3D1-05EB-40EB-8ADD-FF446782580F}"/>
              </a:ext>
            </a:extLst>
          </p:cNvPr>
          <p:cNvSpPr/>
          <p:nvPr/>
        </p:nvSpPr>
        <p:spPr bwMode="auto">
          <a:xfrm>
            <a:off x="266700" y="3263900"/>
            <a:ext cx="3187700" cy="3492500"/>
          </a:xfrm>
          <a:prstGeom prst="rect">
            <a:avLst/>
          </a:prstGeom>
          <a:solidFill>
            <a:srgbClr val="107C10">
              <a:alpha val="25098"/>
            </a:srgb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8" name="Group 37">
            <a:extLst>
              <a:ext uri="{FF2B5EF4-FFF2-40B4-BE49-F238E27FC236}">
                <a16:creationId xmlns:a16="http://schemas.microsoft.com/office/drawing/2014/main" id="{F8BA5FC4-53DA-420F-8E67-BB8B3D2EE79C}"/>
              </a:ext>
            </a:extLst>
          </p:cNvPr>
          <p:cNvGrpSpPr/>
          <p:nvPr/>
        </p:nvGrpSpPr>
        <p:grpSpPr>
          <a:xfrm>
            <a:off x="9462358" y="4705813"/>
            <a:ext cx="1584814" cy="1294950"/>
            <a:chOff x="7221943" y="3082481"/>
            <a:chExt cx="3122585" cy="2842069"/>
          </a:xfrm>
        </p:grpSpPr>
        <p:pic>
          <p:nvPicPr>
            <p:cNvPr id="39" name="Picture 2" descr="Image result for website with data visualization">
              <a:extLst>
                <a:ext uri="{FF2B5EF4-FFF2-40B4-BE49-F238E27FC236}">
                  <a16:creationId xmlns:a16="http://schemas.microsoft.com/office/drawing/2014/main" id="{939C150E-F820-44AD-9BBB-3DAA29CD6AB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7233528" y="3082481"/>
              <a:ext cx="3005754" cy="2782712"/>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889EB1D2-3806-4CB1-9656-885C64987BED}"/>
                </a:ext>
              </a:extLst>
            </p:cNvPr>
            <p:cNvSpPr/>
            <p:nvPr/>
          </p:nvSpPr>
          <p:spPr>
            <a:xfrm>
              <a:off x="7221943" y="3124200"/>
              <a:ext cx="3122585" cy="28003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spTree>
    <p:extLst>
      <p:ext uri="{BB962C8B-B14F-4D97-AF65-F5344CB8AC3E}">
        <p14:creationId xmlns:p14="http://schemas.microsoft.com/office/powerpoint/2010/main" val="35357792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grpId="0" nodeType="withEffect">
                                  <p:stCondLst>
                                    <p:cond delay="1000"/>
                                  </p:stCondLst>
                                  <p:childTnLst>
                                    <p:animClr clrSpc="rgb" dir="cw">
                                      <p:cBhvr override="childStyle">
                                        <p:cTn id="6" dur="2000" fill="hold"/>
                                        <p:tgtEl>
                                          <p:spTgt spid="34"/>
                                        </p:tgtEl>
                                        <p:attrNameLst>
                                          <p:attrName>style.color</p:attrName>
                                        </p:attrNameLst>
                                      </p:cBhvr>
                                      <p:to>
                                        <a:srgbClr val="008000"/>
                                      </p:to>
                                    </p:animClr>
                                  </p:childTnLst>
                                </p:cTn>
                              </p:par>
                              <p:par>
                                <p:cTn id="7" presetID="10" presetClass="entr" presetSubtype="0" fill="hold" grpId="0" nodeType="withEffect">
                                  <p:stCondLst>
                                    <p:cond delay="10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1000"/>
                                        <p:tgtEl>
                                          <p:spTgt spid="7"/>
                                        </p:tgtEl>
                                      </p:cBhvr>
                                    </p:animEffect>
                                  </p:childTnLst>
                                </p:cTn>
                              </p:par>
                              <p:par>
                                <p:cTn id="10" presetID="10" presetClass="entr" presetSubtype="0" fill="hold" nodeType="withEffect">
                                  <p:stCondLst>
                                    <p:cond delay="10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C0F41-AA00-415D-8793-AE7C2797B936}"/>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sz="3600" b="1">
                <a:solidFill>
                  <a:schemeClr val="tx1"/>
                </a:solidFill>
              </a:rPr>
              <a:t>Data Processing: </a:t>
            </a:r>
            <a:r>
              <a:rPr lang="en-US" sz="3600" err="1">
                <a:solidFill>
                  <a:schemeClr val="tx1"/>
                </a:solidFill>
              </a:rPr>
              <a:t>CosmosDB</a:t>
            </a:r>
            <a:r>
              <a:rPr lang="en-US" sz="3600">
                <a:solidFill>
                  <a:schemeClr val="tx1"/>
                </a:solidFill>
              </a:rPr>
              <a:t> 101</a:t>
            </a:r>
            <a:endParaRPr lang="en-US" sz="3600" b="1">
              <a:solidFill>
                <a:schemeClr val="tx1"/>
              </a:solidFill>
            </a:endParaRPr>
          </a:p>
        </p:txBody>
      </p:sp>
      <p:sp>
        <p:nvSpPr>
          <p:cNvPr id="16" name="Text Placeholder 2">
            <a:extLst>
              <a:ext uri="{FF2B5EF4-FFF2-40B4-BE49-F238E27FC236}">
                <a16:creationId xmlns:a16="http://schemas.microsoft.com/office/drawing/2014/main" id="{1C9AEE25-15D2-4C19-924F-AD47439EB45C}"/>
              </a:ext>
            </a:extLst>
          </p:cNvPr>
          <p:cNvSpPr>
            <a:spLocks noGrp="1"/>
          </p:cNvSpPr>
          <p:nvPr>
            <p:ph sz="quarter" idx="12"/>
          </p:nvPr>
        </p:nvSpPr>
        <p:spPr>
          <a:xfrm>
            <a:off x="584200" y="1435100"/>
            <a:ext cx="5778500" cy="4833938"/>
          </a:xfrm>
          <a:prstGeom prst="rect">
            <a:avLst/>
          </a:prstGeom>
        </p:spPr>
        <p:txBody>
          <a:bodyPr wrap="square">
            <a:normAutofit/>
          </a:bodyPr>
          <a:lstStyle/>
          <a:p>
            <a:pPr marL="0" indent="0">
              <a:lnSpc>
                <a:spcPct val="90000"/>
              </a:lnSpc>
              <a:buNone/>
            </a:pPr>
            <a:r>
              <a:rPr lang="en-US" b="1">
                <a:gradFill>
                  <a:gsLst>
                    <a:gs pos="1250">
                      <a:schemeClr val="tx1"/>
                    </a:gs>
                    <a:gs pos="100000">
                      <a:schemeClr val="tx1"/>
                    </a:gs>
                  </a:gsLst>
                  <a:lin ang="5400000" scaled="0"/>
                </a:gradFill>
              </a:rPr>
              <a:t>Cosmos DB:</a:t>
            </a:r>
          </a:p>
          <a:p>
            <a:pPr>
              <a:lnSpc>
                <a:spcPct val="90000"/>
              </a:lnSpc>
              <a:buFont typeface="Arial" panose="020B0604020202020204" pitchFamily="34" charset="0"/>
              <a:buChar char="•"/>
            </a:pPr>
            <a:r>
              <a:rPr lang="en-US" sz="2400"/>
              <a:t>Globally distributed, multi-model NoSQL database service</a:t>
            </a:r>
          </a:p>
          <a:p>
            <a:pPr>
              <a:lnSpc>
                <a:spcPct val="90000"/>
              </a:lnSpc>
            </a:pPr>
            <a:endParaRPr lang="en-US" sz="2400" b="1">
              <a:gradFill>
                <a:gsLst>
                  <a:gs pos="1250">
                    <a:schemeClr val="tx1"/>
                  </a:gs>
                  <a:gs pos="100000">
                    <a:schemeClr val="tx1"/>
                  </a:gs>
                </a:gsLst>
                <a:lin ang="5400000" scaled="0"/>
              </a:gradFill>
            </a:endParaRPr>
          </a:p>
          <a:p>
            <a:pPr marL="0" indent="0">
              <a:lnSpc>
                <a:spcPct val="90000"/>
              </a:lnSpc>
              <a:buNone/>
            </a:pPr>
            <a:r>
              <a:rPr lang="en-US" b="1">
                <a:gradFill>
                  <a:gsLst>
                    <a:gs pos="1250">
                      <a:schemeClr val="tx1"/>
                    </a:gs>
                    <a:gs pos="100000">
                      <a:schemeClr val="tx1"/>
                    </a:gs>
                  </a:gsLst>
                  <a:lin ang="5400000" scaled="0"/>
                </a:gradFill>
              </a:rPr>
              <a:t>Common Uses:</a:t>
            </a:r>
          </a:p>
          <a:p>
            <a:pPr marL="457200" lvl="0" indent="-457200" fontAlgn="ctr">
              <a:lnSpc>
                <a:spcPct val="90000"/>
              </a:lnSpc>
              <a:buFont typeface="Arial" panose="020B0604020202020204" pitchFamily="34" charset="0"/>
              <a:buChar char="•"/>
            </a:pPr>
            <a:r>
              <a:rPr lang="en-US" sz="2400"/>
              <a:t>IOT device telemetry &amp; supply chain </a:t>
            </a:r>
            <a:endParaRPr lang="en-US" sz="2400">
              <a:gradFill>
                <a:gsLst>
                  <a:gs pos="1250">
                    <a:schemeClr val="tx1"/>
                  </a:gs>
                  <a:gs pos="100000">
                    <a:schemeClr val="tx1"/>
                  </a:gs>
                </a:gsLst>
                <a:lin ang="5400000" scaled="0"/>
              </a:gradFill>
            </a:endParaRPr>
          </a:p>
          <a:p>
            <a:pPr marL="457200" lvl="0" indent="-457200" fontAlgn="ctr">
              <a:lnSpc>
                <a:spcPct val="90000"/>
              </a:lnSpc>
              <a:buFont typeface="Arial" panose="020B0604020202020204" pitchFamily="34" charset="0"/>
              <a:buChar char="•"/>
            </a:pPr>
            <a:r>
              <a:rPr lang="en-US" sz="2400"/>
              <a:t>Real-time personalization &amp; analytics</a:t>
            </a:r>
            <a:endParaRPr lang="en-US" sz="2400">
              <a:gradFill>
                <a:gsLst>
                  <a:gs pos="1250">
                    <a:schemeClr val="tx1"/>
                  </a:gs>
                  <a:gs pos="100000">
                    <a:schemeClr val="tx1"/>
                  </a:gs>
                </a:gsLst>
                <a:lin ang="5400000" scaled="0"/>
              </a:gradFill>
            </a:endParaRPr>
          </a:p>
          <a:p>
            <a:pPr marL="0" lvl="0" indent="0" fontAlgn="ctr">
              <a:lnSpc>
                <a:spcPct val="90000"/>
              </a:lnSpc>
              <a:buNone/>
            </a:pPr>
            <a:endParaRPr lang="en-US" sz="2400"/>
          </a:p>
        </p:txBody>
      </p:sp>
      <p:pic>
        <p:nvPicPr>
          <p:cNvPr id="2050" name="Picture 2" descr="Image result for cosmos db logo">
            <a:extLst>
              <a:ext uri="{FF2B5EF4-FFF2-40B4-BE49-F238E27FC236}">
                <a16:creationId xmlns:a16="http://schemas.microsoft.com/office/drawing/2014/main" id="{96619CF1-0531-4A6B-8A02-5B1D88D8BE4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79044" y="1619235"/>
            <a:ext cx="4416044" cy="2660666"/>
          </a:xfrm>
          <a:prstGeom prst="rect">
            <a:avLst/>
          </a:prstGeom>
          <a:solidFill>
            <a:srgbClr val="FFFFFF"/>
          </a:solidFill>
        </p:spPr>
      </p:pic>
    </p:spTree>
    <p:extLst>
      <p:ext uri="{BB962C8B-B14F-4D97-AF65-F5344CB8AC3E}">
        <p14:creationId xmlns:p14="http://schemas.microsoft.com/office/powerpoint/2010/main" val="12259822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5370F-A1AA-4316-B733-F8E1AAC2EE39}"/>
              </a:ext>
            </a:extLst>
          </p:cNvPr>
          <p:cNvSpPr>
            <a:spLocks noGrp="1"/>
          </p:cNvSpPr>
          <p:nvPr>
            <p:ph type="title"/>
          </p:nvPr>
        </p:nvSpPr>
        <p:spPr/>
        <p:txBody>
          <a:bodyPr/>
          <a:lstStyle/>
          <a:p>
            <a:r>
              <a:rPr lang="en-US" dirty="0" err="1"/>
              <a:t>CosmosDB</a:t>
            </a:r>
            <a:r>
              <a:rPr lang="en-US" dirty="0"/>
              <a:t> – VS Code Extension</a:t>
            </a:r>
          </a:p>
        </p:txBody>
      </p:sp>
      <p:pic>
        <p:nvPicPr>
          <p:cNvPr id="6" name="Picture 5">
            <a:extLst>
              <a:ext uri="{FF2B5EF4-FFF2-40B4-BE49-F238E27FC236}">
                <a16:creationId xmlns:a16="http://schemas.microsoft.com/office/drawing/2014/main" id="{BB8B9226-388A-42C3-9608-AEF630613F42}"/>
              </a:ext>
            </a:extLst>
          </p:cNvPr>
          <p:cNvPicPr>
            <a:picLocks noChangeAspect="1"/>
          </p:cNvPicPr>
          <p:nvPr/>
        </p:nvPicPr>
        <p:blipFill>
          <a:blip r:embed="rId3"/>
          <a:stretch>
            <a:fillRect/>
          </a:stretch>
        </p:blipFill>
        <p:spPr>
          <a:xfrm>
            <a:off x="7437120" y="4622542"/>
            <a:ext cx="4276725" cy="1618873"/>
          </a:xfrm>
          <a:prstGeom prst="rect">
            <a:avLst/>
          </a:prstGeom>
        </p:spPr>
      </p:pic>
      <p:pic>
        <p:nvPicPr>
          <p:cNvPr id="9" name="Picture 8">
            <a:extLst>
              <a:ext uri="{FF2B5EF4-FFF2-40B4-BE49-F238E27FC236}">
                <a16:creationId xmlns:a16="http://schemas.microsoft.com/office/drawing/2014/main" id="{909AC8F2-9CDC-4C47-925D-449E64D70283}"/>
              </a:ext>
            </a:extLst>
          </p:cNvPr>
          <p:cNvPicPr>
            <a:picLocks noChangeAspect="1"/>
          </p:cNvPicPr>
          <p:nvPr/>
        </p:nvPicPr>
        <p:blipFill>
          <a:blip r:embed="rId4"/>
          <a:stretch>
            <a:fillRect/>
          </a:stretch>
        </p:blipFill>
        <p:spPr>
          <a:xfrm>
            <a:off x="7744777" y="396240"/>
            <a:ext cx="4200525" cy="2971800"/>
          </a:xfrm>
          <a:prstGeom prst="rect">
            <a:avLst/>
          </a:prstGeom>
        </p:spPr>
      </p:pic>
      <p:sp>
        <p:nvSpPr>
          <p:cNvPr id="10" name="Rectangle 9">
            <a:extLst>
              <a:ext uri="{FF2B5EF4-FFF2-40B4-BE49-F238E27FC236}">
                <a16:creationId xmlns:a16="http://schemas.microsoft.com/office/drawing/2014/main" id="{550E9276-FA70-43A0-B055-E5E5E8574124}"/>
              </a:ext>
            </a:extLst>
          </p:cNvPr>
          <p:cNvSpPr/>
          <p:nvPr/>
        </p:nvSpPr>
        <p:spPr>
          <a:xfrm>
            <a:off x="327695" y="1587965"/>
            <a:ext cx="5981666" cy="3861360"/>
          </a:xfrm>
          <a:prstGeom prst="rect">
            <a:avLst/>
          </a:prstGeom>
        </p:spPr>
        <p:txBody>
          <a:bodyPr vert="horz" wrap="square" lIns="0" tIns="0" rIns="0" bIns="0" rtlCol="0">
            <a:normAutofit/>
          </a:bodyPr>
          <a:lstStyle/>
          <a:p>
            <a:pPr marL="457200" indent="-457200" defTabSz="932742">
              <a:spcBef>
                <a:spcPct val="20000"/>
              </a:spcBef>
              <a:spcAft>
                <a:spcPts val="1800"/>
              </a:spcAft>
              <a:buSzPct val="90000"/>
              <a:buFont typeface="Arial" panose="020B0604020202020204" pitchFamily="34" charset="0"/>
              <a:buChar char="•"/>
            </a:pPr>
            <a:r>
              <a:rPr lang="en-US" sz="2800" kern="1200" spc="0" baseline="0" dirty="0">
                <a:gradFill>
                  <a:gsLst>
                    <a:gs pos="1250">
                      <a:schemeClr val="tx1"/>
                    </a:gs>
                    <a:gs pos="100000">
                      <a:schemeClr val="tx1"/>
                    </a:gs>
                  </a:gsLst>
                  <a:lin ang="5400000" scaled="0"/>
                </a:gradFill>
                <a:latin typeface="+mn-lt"/>
                <a:ea typeface="+mn-ea"/>
              </a:rPr>
              <a:t>Create </a:t>
            </a:r>
            <a:r>
              <a:rPr lang="en-US" sz="2800" kern="1200" spc="0" baseline="0" dirty="0" err="1">
                <a:gradFill>
                  <a:gsLst>
                    <a:gs pos="1250">
                      <a:schemeClr val="tx1"/>
                    </a:gs>
                    <a:gs pos="100000">
                      <a:schemeClr val="tx1"/>
                    </a:gs>
                  </a:gsLst>
                  <a:lin ang="5400000" scaled="0"/>
                </a:gradFill>
                <a:latin typeface="+mn-lt"/>
                <a:ea typeface="+mn-ea"/>
              </a:rPr>
              <a:t>CosmosDB</a:t>
            </a:r>
            <a:r>
              <a:rPr lang="en-US" sz="2800" kern="1200" spc="0" dirty="0">
                <a:gradFill>
                  <a:gsLst>
                    <a:gs pos="1250">
                      <a:schemeClr val="tx1"/>
                    </a:gs>
                    <a:gs pos="100000">
                      <a:schemeClr val="tx1"/>
                    </a:gs>
                  </a:gsLst>
                  <a:lin ang="5400000" scaled="0"/>
                </a:gradFill>
                <a:latin typeface="+mn-lt"/>
                <a:ea typeface="+mn-ea"/>
              </a:rPr>
              <a:t> accounts, databases &amp; collections (tables)</a:t>
            </a:r>
            <a:endParaRPr lang="en-US" sz="2800" kern="1200" spc="0" baseline="0" dirty="0">
              <a:gradFill>
                <a:gsLst>
                  <a:gs pos="1250">
                    <a:schemeClr val="tx1"/>
                  </a:gs>
                  <a:gs pos="100000">
                    <a:schemeClr val="tx1"/>
                  </a:gs>
                </a:gsLst>
                <a:lin ang="5400000" scaled="0"/>
              </a:gradFill>
              <a:latin typeface="+mn-lt"/>
              <a:ea typeface="+mn-ea"/>
            </a:endParaRPr>
          </a:p>
          <a:p>
            <a:pPr marL="457200" indent="-457200" defTabSz="932742">
              <a:spcBef>
                <a:spcPct val="20000"/>
              </a:spcBef>
              <a:spcAft>
                <a:spcPts val="1800"/>
              </a:spcAft>
              <a:buSzPct val="90000"/>
              <a:buFont typeface="Arial" panose="020B0604020202020204" pitchFamily="34" charset="0"/>
              <a:buChar char="•"/>
            </a:pPr>
            <a:r>
              <a:rPr lang="en-US" sz="2800" kern="1200" spc="0" baseline="0" dirty="0">
                <a:gradFill>
                  <a:gsLst>
                    <a:gs pos="1250">
                      <a:schemeClr val="tx1"/>
                    </a:gs>
                    <a:gs pos="100000">
                      <a:schemeClr val="tx1"/>
                    </a:gs>
                  </a:gsLst>
                  <a:lin ang="5400000" scaled="0"/>
                </a:gradFill>
                <a:latin typeface="+mn-lt"/>
                <a:ea typeface="+mn-ea"/>
              </a:rPr>
              <a:t>Grab connection strings/keys</a:t>
            </a:r>
          </a:p>
          <a:p>
            <a:pPr marL="457200" indent="-457200" defTabSz="932742">
              <a:spcBef>
                <a:spcPct val="20000"/>
              </a:spcBef>
              <a:spcAft>
                <a:spcPts val="1800"/>
              </a:spcAft>
              <a:buSzPct val="90000"/>
              <a:buFont typeface="Arial" panose="020B0604020202020204" pitchFamily="34" charset="0"/>
              <a:buChar char="•"/>
            </a:pPr>
            <a:r>
              <a:rPr lang="en-US" sz="2800" kern="1200" spc="0" baseline="0" dirty="0">
                <a:gradFill>
                  <a:gsLst>
                    <a:gs pos="1250">
                      <a:schemeClr val="tx1"/>
                    </a:gs>
                    <a:gs pos="100000">
                      <a:schemeClr val="tx1"/>
                    </a:gs>
                  </a:gsLst>
                  <a:lin ang="5400000" scaled="0"/>
                </a:gradFill>
                <a:latin typeface="+mn-lt"/>
                <a:ea typeface="+mn-ea"/>
              </a:rPr>
              <a:t>Upload</a:t>
            </a:r>
            <a:r>
              <a:rPr lang="en-US" sz="2800" kern="1200" spc="0" dirty="0">
                <a:gradFill>
                  <a:gsLst>
                    <a:gs pos="1250">
                      <a:schemeClr val="tx1"/>
                    </a:gs>
                    <a:gs pos="100000">
                      <a:schemeClr val="tx1"/>
                    </a:gs>
                  </a:gsLst>
                  <a:lin ang="5400000" scaled="0"/>
                </a:gradFill>
                <a:latin typeface="+mn-lt"/>
                <a:ea typeface="+mn-ea"/>
              </a:rPr>
              <a:t> records directly into your tables</a:t>
            </a:r>
          </a:p>
          <a:p>
            <a:pPr marL="457200" indent="-457200" defTabSz="932742">
              <a:spcBef>
                <a:spcPct val="20000"/>
              </a:spcBef>
              <a:spcAft>
                <a:spcPts val="1800"/>
              </a:spcAft>
              <a:buSzPct val="90000"/>
              <a:buFont typeface="Arial" panose="020B0604020202020204" pitchFamily="34" charset="0"/>
              <a:buChar char="•"/>
            </a:pPr>
            <a:r>
              <a:rPr lang="en-US" sz="2800" baseline="0" dirty="0">
                <a:gradFill>
                  <a:gsLst>
                    <a:gs pos="1250">
                      <a:schemeClr val="tx1"/>
                    </a:gs>
                    <a:gs pos="100000">
                      <a:schemeClr val="tx1"/>
                    </a:gs>
                  </a:gsLst>
                  <a:lin ang="5400000" scaled="0"/>
                </a:gradFill>
              </a:rPr>
              <a:t>View individual records</a:t>
            </a:r>
            <a:endParaRPr lang="en-US" sz="2800" kern="1200" spc="0" baseline="0" dirty="0">
              <a:gradFill>
                <a:gsLst>
                  <a:gs pos="1250">
                    <a:schemeClr val="tx1"/>
                  </a:gs>
                  <a:gs pos="100000">
                    <a:schemeClr val="tx1"/>
                  </a:gs>
                </a:gsLst>
                <a:lin ang="5400000" scaled="0"/>
              </a:gradFill>
              <a:latin typeface="+mn-lt"/>
              <a:ea typeface="+mn-ea"/>
            </a:endParaRPr>
          </a:p>
        </p:txBody>
      </p:sp>
    </p:spTree>
    <p:extLst>
      <p:ext uri="{BB962C8B-B14F-4D97-AF65-F5344CB8AC3E}">
        <p14:creationId xmlns:p14="http://schemas.microsoft.com/office/powerpoint/2010/main" val="8116406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C0F41-AA00-415D-8793-AE7C2797B936}"/>
              </a:ext>
            </a:extLst>
          </p:cNvPr>
          <p:cNvSpPr>
            <a:spLocks noGrp="1"/>
          </p:cNvSpPr>
          <p:nvPr>
            <p:ph type="title"/>
          </p:nvPr>
        </p:nvSpPr>
        <p:spPr/>
        <p:txBody>
          <a:bodyPr/>
          <a:lstStyle/>
          <a:p>
            <a:r>
              <a:rPr lang="en-US"/>
              <a:t>Today’s App Architecture: Data Proccessing</a:t>
            </a:r>
          </a:p>
        </p:txBody>
      </p:sp>
      <p:sp>
        <p:nvSpPr>
          <p:cNvPr id="34" name="TextBox 33">
            <a:extLst>
              <a:ext uri="{FF2B5EF4-FFF2-40B4-BE49-F238E27FC236}">
                <a16:creationId xmlns:a16="http://schemas.microsoft.com/office/drawing/2014/main" id="{83EACB8C-4E2E-4626-A098-C524734B3986}"/>
              </a:ext>
            </a:extLst>
          </p:cNvPr>
          <p:cNvSpPr txBox="1"/>
          <p:nvPr/>
        </p:nvSpPr>
        <p:spPr>
          <a:xfrm>
            <a:off x="1204685" y="1475920"/>
            <a:ext cx="6939190" cy="923330"/>
          </a:xfrm>
          <a:prstGeom prst="rect">
            <a:avLst/>
          </a:prstGeom>
          <a:ln w="9525">
            <a:noFill/>
            <a:headEnd type="none" w="lg" len="med"/>
            <a:tailEnd type="none" w="lg" len="med"/>
          </a:ln>
        </p:spPr>
        <p:style>
          <a:lnRef idx="3">
            <a:schemeClr val="accent5"/>
          </a:lnRef>
          <a:fillRef idx="0">
            <a:schemeClr val="accent5"/>
          </a:fillRef>
          <a:effectRef idx="2">
            <a:schemeClr val="accent5"/>
          </a:effectRef>
          <a:fontRef idx="minor">
            <a:schemeClr val="tx1"/>
          </a:fontRef>
        </p:style>
        <p:txBody>
          <a:bodyPr wrap="square" lIns="0" tIns="0" rIns="0" bIns="0" rtlCol="0">
            <a:spAutoFit/>
          </a:bodyPr>
          <a:lstStyle>
            <a:defPPr>
              <a:defRPr lang="en-US"/>
            </a:defPPr>
            <a:lvl1pPr>
              <a:defRPr sz="2000" b="1">
                <a:gradFill>
                  <a:gsLst>
                    <a:gs pos="2917">
                      <a:schemeClr val="tx1"/>
                    </a:gs>
                    <a:gs pos="30000">
                      <a:schemeClr val="tx1"/>
                    </a:gs>
                  </a:gsLst>
                  <a:lin ang="5400000" scaled="0"/>
                </a:gradFill>
              </a:defRPr>
            </a:lvl1pPr>
          </a:lstStyle>
          <a:p>
            <a:r>
              <a:rPr lang="en-US" dirty="0"/>
              <a:t>Step 1: Download, Store into Blob</a:t>
            </a:r>
          </a:p>
          <a:p>
            <a:pPr marL="342900" indent="-342900">
              <a:buFont typeface="Arial" panose="020B0604020202020204" pitchFamily="34" charset="0"/>
              <a:buChar char="•"/>
            </a:pPr>
            <a:r>
              <a:rPr lang="en-US" b="0" dirty="0"/>
              <a:t>Call API &amp;  Download Hourly Files </a:t>
            </a:r>
          </a:p>
          <a:p>
            <a:pPr marL="342900" indent="-342900">
              <a:buFont typeface="Arial" panose="020B0604020202020204" pitchFamily="34" charset="0"/>
              <a:buChar char="•"/>
            </a:pPr>
            <a:r>
              <a:rPr lang="en-US" b="0" dirty="0"/>
              <a:t>Store the files in Azure Blob Storage</a:t>
            </a:r>
          </a:p>
        </p:txBody>
      </p:sp>
      <p:sp>
        <p:nvSpPr>
          <p:cNvPr id="37" name="Left Bracket 36">
            <a:extLst>
              <a:ext uri="{FF2B5EF4-FFF2-40B4-BE49-F238E27FC236}">
                <a16:creationId xmlns:a16="http://schemas.microsoft.com/office/drawing/2014/main" id="{B66C20E9-171C-4FC8-B6EE-2095ABF399CD}"/>
              </a:ext>
            </a:extLst>
          </p:cNvPr>
          <p:cNvSpPr/>
          <p:nvPr/>
        </p:nvSpPr>
        <p:spPr>
          <a:xfrm rot="5400000">
            <a:off x="2081211" y="1976439"/>
            <a:ext cx="333375" cy="3581400"/>
          </a:xfrm>
          <a:prstGeom prst="leftBracket">
            <a:avLst/>
          </a:prstGeom>
          <a:ln w="28575">
            <a:headEnd type="none" w="lg" len="med"/>
            <a:tailEnd type="none" w="lg"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49" name="Oval 48">
            <a:extLst>
              <a:ext uri="{FF2B5EF4-FFF2-40B4-BE49-F238E27FC236}">
                <a16:creationId xmlns:a16="http://schemas.microsoft.com/office/drawing/2014/main" id="{54B0529B-D513-4532-A346-36D469D0DB5B}"/>
              </a:ext>
            </a:extLst>
          </p:cNvPr>
          <p:cNvSpPr/>
          <p:nvPr/>
        </p:nvSpPr>
        <p:spPr bwMode="auto">
          <a:xfrm>
            <a:off x="6071428" y="4435213"/>
            <a:ext cx="223200" cy="2232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0" name="Flowchart: Magnetic Disk 49">
            <a:extLst>
              <a:ext uri="{FF2B5EF4-FFF2-40B4-BE49-F238E27FC236}">
                <a16:creationId xmlns:a16="http://schemas.microsoft.com/office/drawing/2014/main" id="{7FF66D77-DA3D-4F7E-91FD-8F2FCF5ED908}"/>
              </a:ext>
            </a:extLst>
          </p:cNvPr>
          <p:cNvSpPr/>
          <p:nvPr/>
        </p:nvSpPr>
        <p:spPr bwMode="auto">
          <a:xfrm>
            <a:off x="4959028" y="3956413"/>
            <a:ext cx="1216800" cy="1180800"/>
          </a:xfrm>
          <a:prstGeom prst="flowChartMagneticDisk">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err="1">
                <a:solidFill>
                  <a:schemeClr val="tx1"/>
                </a:solidFill>
                <a:ea typeface="Segoe UI" pitchFamily="34" charset="0"/>
                <a:cs typeface="Segoe UI" pitchFamily="34" charset="0"/>
              </a:rPr>
              <a:t>CosmosDB</a:t>
            </a:r>
            <a:endParaRPr lang="en-US" sz="1400">
              <a:solidFill>
                <a:schemeClr val="tx1"/>
              </a:solidFill>
              <a:ea typeface="Segoe UI" pitchFamily="34" charset="0"/>
              <a:cs typeface="Segoe UI" pitchFamily="34" charset="0"/>
            </a:endParaRPr>
          </a:p>
          <a:p>
            <a:pPr algn="l" defTabSz="932472" fontAlgn="base">
              <a:spcBef>
                <a:spcPct val="0"/>
              </a:spcBef>
              <a:spcAft>
                <a:spcPct val="0"/>
              </a:spcAft>
            </a:pPr>
            <a:r>
              <a:rPr lang="en-US" sz="1400">
                <a:solidFill>
                  <a:schemeClr val="tx1"/>
                </a:solidFill>
                <a:ea typeface="Segoe UI" pitchFamily="34" charset="0"/>
                <a:cs typeface="Segoe UI" pitchFamily="34" charset="0"/>
              </a:rPr>
              <a:t>Table #1</a:t>
            </a:r>
          </a:p>
        </p:txBody>
      </p:sp>
      <p:sp>
        <p:nvSpPr>
          <p:cNvPr id="51" name="Rectangle 50">
            <a:extLst>
              <a:ext uri="{FF2B5EF4-FFF2-40B4-BE49-F238E27FC236}">
                <a16:creationId xmlns:a16="http://schemas.microsoft.com/office/drawing/2014/main" id="{11AFEF01-A3B0-4FDF-A2E8-ECD24C90F3CF}"/>
              </a:ext>
            </a:extLst>
          </p:cNvPr>
          <p:cNvSpPr/>
          <p:nvPr/>
        </p:nvSpPr>
        <p:spPr bwMode="auto">
          <a:xfrm>
            <a:off x="9347428" y="4093813"/>
            <a:ext cx="1800000" cy="1994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a:solidFill>
                  <a:schemeClr val="tx1"/>
                </a:solidFill>
                <a:ea typeface="Segoe UI" pitchFamily="34" charset="0"/>
                <a:cs typeface="Segoe UI" pitchFamily="34" charset="0"/>
              </a:rPr>
              <a:t>App Services </a:t>
            </a:r>
          </a:p>
          <a:p>
            <a:pPr defTabSz="932472" fontAlgn="base">
              <a:spcBef>
                <a:spcPct val="0"/>
              </a:spcBef>
              <a:spcAft>
                <a:spcPct val="0"/>
              </a:spcAft>
            </a:pPr>
            <a:r>
              <a:rPr lang="en-US" sz="1400">
                <a:solidFill>
                  <a:schemeClr val="tx1"/>
                </a:solidFill>
                <a:ea typeface="Segoe UI" pitchFamily="34" charset="0"/>
                <a:cs typeface="Segoe UI" pitchFamily="34" charset="0"/>
              </a:rPr>
              <a:t>(Web Hosting)</a:t>
            </a:r>
          </a:p>
        </p:txBody>
      </p:sp>
      <p:sp>
        <p:nvSpPr>
          <p:cNvPr id="52" name="Oval 51">
            <a:extLst>
              <a:ext uri="{FF2B5EF4-FFF2-40B4-BE49-F238E27FC236}">
                <a16:creationId xmlns:a16="http://schemas.microsoft.com/office/drawing/2014/main" id="{2E28A9F7-CCE4-42FB-878B-34938C3310AF}"/>
              </a:ext>
            </a:extLst>
          </p:cNvPr>
          <p:cNvSpPr/>
          <p:nvPr/>
        </p:nvSpPr>
        <p:spPr bwMode="auto">
          <a:xfrm>
            <a:off x="6339028" y="5232013"/>
            <a:ext cx="223200" cy="2232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74EE006E-249C-4873-A885-13D07ECDC571}"/>
              </a:ext>
            </a:extLst>
          </p:cNvPr>
          <p:cNvSpPr/>
          <p:nvPr/>
        </p:nvSpPr>
        <p:spPr bwMode="auto">
          <a:xfrm>
            <a:off x="6465028" y="5232013"/>
            <a:ext cx="223200" cy="2232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9C426CE0-4D74-4777-8C26-D59B1D661F3C}"/>
              </a:ext>
            </a:extLst>
          </p:cNvPr>
          <p:cNvSpPr/>
          <p:nvPr/>
        </p:nvSpPr>
        <p:spPr bwMode="auto">
          <a:xfrm>
            <a:off x="7043428" y="4435213"/>
            <a:ext cx="223200" cy="2232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55" name="Group 54">
            <a:extLst>
              <a:ext uri="{FF2B5EF4-FFF2-40B4-BE49-F238E27FC236}">
                <a16:creationId xmlns:a16="http://schemas.microsoft.com/office/drawing/2014/main" id="{736F1277-8869-46FB-9E10-D9D854377F3B}"/>
              </a:ext>
            </a:extLst>
          </p:cNvPr>
          <p:cNvGrpSpPr/>
          <p:nvPr/>
        </p:nvGrpSpPr>
        <p:grpSpPr>
          <a:xfrm>
            <a:off x="9462358" y="4705813"/>
            <a:ext cx="1584814" cy="1294950"/>
            <a:chOff x="7221943" y="3082481"/>
            <a:chExt cx="3122585" cy="2842069"/>
          </a:xfrm>
        </p:grpSpPr>
        <p:pic>
          <p:nvPicPr>
            <p:cNvPr id="56" name="Picture 2" descr="Image result for website with data visualization">
              <a:extLst>
                <a:ext uri="{FF2B5EF4-FFF2-40B4-BE49-F238E27FC236}">
                  <a16:creationId xmlns:a16="http://schemas.microsoft.com/office/drawing/2014/main" id="{8AA124A6-53EB-4E75-84F9-31F99D921B9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7233528" y="3082481"/>
              <a:ext cx="3005754" cy="2782712"/>
            </a:xfrm>
            <a:prstGeom prst="rect">
              <a:avLst/>
            </a:prstGeom>
            <a:noFill/>
            <a:extLst>
              <a:ext uri="{909E8E84-426E-40DD-AFC4-6F175D3DCCD1}">
                <a14:hiddenFill xmlns:a14="http://schemas.microsoft.com/office/drawing/2010/main">
                  <a:solidFill>
                    <a:srgbClr val="FFFFFF"/>
                  </a:solidFill>
                </a14:hiddenFill>
              </a:ext>
            </a:extLst>
          </p:spPr>
        </p:pic>
        <p:sp>
          <p:nvSpPr>
            <p:cNvPr id="57" name="Rectangle 56">
              <a:extLst>
                <a:ext uri="{FF2B5EF4-FFF2-40B4-BE49-F238E27FC236}">
                  <a16:creationId xmlns:a16="http://schemas.microsoft.com/office/drawing/2014/main" id="{307A0310-AE59-4C68-BE3E-86206C8F24A3}"/>
                </a:ext>
              </a:extLst>
            </p:cNvPr>
            <p:cNvSpPr/>
            <p:nvPr/>
          </p:nvSpPr>
          <p:spPr>
            <a:xfrm>
              <a:off x="7221943" y="3124200"/>
              <a:ext cx="3122585" cy="28003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cxnSp>
        <p:nvCxnSpPr>
          <p:cNvPr id="59" name="Straight Arrow Connector 58">
            <a:extLst>
              <a:ext uri="{FF2B5EF4-FFF2-40B4-BE49-F238E27FC236}">
                <a16:creationId xmlns:a16="http://schemas.microsoft.com/office/drawing/2014/main" id="{D16CB88B-4B17-41DF-B1F0-88D0CB5BE9FA}"/>
              </a:ext>
            </a:extLst>
          </p:cNvPr>
          <p:cNvCxnSpPr>
            <a:cxnSpLocks/>
          </p:cNvCxnSpPr>
          <p:nvPr/>
        </p:nvCxnSpPr>
        <p:spPr>
          <a:xfrm>
            <a:off x="2030428" y="4546813"/>
            <a:ext cx="684000" cy="0"/>
          </a:xfrm>
          <a:prstGeom prst="straightConnector1">
            <a:avLst/>
          </a:prstGeom>
          <a:ln>
            <a:solidFill>
              <a:srgbClr val="000000"/>
            </a:solidFill>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60" name="Rectangle 59">
            <a:extLst>
              <a:ext uri="{FF2B5EF4-FFF2-40B4-BE49-F238E27FC236}">
                <a16:creationId xmlns:a16="http://schemas.microsoft.com/office/drawing/2014/main" id="{FB2BF53C-E33D-4E17-914C-516761F36373}"/>
              </a:ext>
            </a:extLst>
          </p:cNvPr>
          <p:cNvSpPr/>
          <p:nvPr/>
        </p:nvSpPr>
        <p:spPr bwMode="auto">
          <a:xfrm>
            <a:off x="2973628" y="4089613"/>
            <a:ext cx="1008000" cy="914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ea typeface="Segoe UI" pitchFamily="34" charset="0"/>
                <a:cs typeface="Segoe UI" pitchFamily="34" charset="0"/>
              </a:rPr>
              <a:t>Azure Storage</a:t>
            </a:r>
            <a:endParaRPr lang="en-US" sz="1200">
              <a:solidFill>
                <a:schemeClr val="tx1"/>
              </a:solidFill>
              <a:ea typeface="Segoe UI" pitchFamily="34" charset="0"/>
              <a:cs typeface="Segoe UI" pitchFamily="34" charset="0"/>
            </a:endParaRPr>
          </a:p>
        </p:txBody>
      </p:sp>
      <p:cxnSp>
        <p:nvCxnSpPr>
          <p:cNvPr id="61" name="Straight Arrow Connector 60">
            <a:extLst>
              <a:ext uri="{FF2B5EF4-FFF2-40B4-BE49-F238E27FC236}">
                <a16:creationId xmlns:a16="http://schemas.microsoft.com/office/drawing/2014/main" id="{6F92CA06-3FD8-4E54-8BFB-FE77AFEF4B48}"/>
              </a:ext>
            </a:extLst>
          </p:cNvPr>
          <p:cNvCxnSpPr>
            <a:cxnSpLocks/>
          </p:cNvCxnSpPr>
          <p:nvPr/>
        </p:nvCxnSpPr>
        <p:spPr>
          <a:xfrm>
            <a:off x="4071628" y="4546813"/>
            <a:ext cx="684000" cy="0"/>
          </a:xfrm>
          <a:prstGeom prst="straightConnector1">
            <a:avLst/>
          </a:prstGeom>
          <a:ln>
            <a:solidFill>
              <a:srgbClr val="000000"/>
            </a:solidFill>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62" name="Flowchart: Magnetic Disk 61">
            <a:extLst>
              <a:ext uri="{FF2B5EF4-FFF2-40B4-BE49-F238E27FC236}">
                <a16:creationId xmlns:a16="http://schemas.microsoft.com/office/drawing/2014/main" id="{04F1805C-C597-41C5-8C19-D1410B6F73FB}"/>
              </a:ext>
            </a:extLst>
          </p:cNvPr>
          <p:cNvSpPr/>
          <p:nvPr/>
        </p:nvSpPr>
        <p:spPr bwMode="auto">
          <a:xfrm>
            <a:off x="7153228" y="3956413"/>
            <a:ext cx="1216800" cy="1180800"/>
          </a:xfrm>
          <a:prstGeom prst="flowChartMagneticDisk">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err="1">
                <a:solidFill>
                  <a:schemeClr val="tx1"/>
                </a:solidFill>
                <a:ea typeface="Segoe UI" pitchFamily="34" charset="0"/>
                <a:cs typeface="Segoe UI" pitchFamily="34" charset="0"/>
              </a:rPr>
              <a:t>CosmosDB</a:t>
            </a:r>
            <a:endParaRPr lang="en-US" sz="1400">
              <a:solidFill>
                <a:schemeClr val="tx1"/>
              </a:solidFill>
              <a:ea typeface="Segoe UI" pitchFamily="34" charset="0"/>
              <a:cs typeface="Segoe UI" pitchFamily="34" charset="0"/>
            </a:endParaRPr>
          </a:p>
          <a:p>
            <a:pPr algn="l" defTabSz="932472" fontAlgn="base">
              <a:spcBef>
                <a:spcPct val="0"/>
              </a:spcBef>
              <a:spcAft>
                <a:spcPct val="0"/>
              </a:spcAft>
            </a:pPr>
            <a:r>
              <a:rPr lang="en-US" sz="1400">
                <a:solidFill>
                  <a:schemeClr val="tx1"/>
                </a:solidFill>
                <a:ea typeface="Segoe UI" pitchFamily="34" charset="0"/>
                <a:cs typeface="Segoe UI" pitchFamily="34" charset="0"/>
              </a:rPr>
              <a:t>Table #2</a:t>
            </a:r>
          </a:p>
        </p:txBody>
      </p:sp>
      <p:sp>
        <p:nvSpPr>
          <p:cNvPr id="63" name="Rectangle 62">
            <a:extLst>
              <a:ext uri="{FF2B5EF4-FFF2-40B4-BE49-F238E27FC236}">
                <a16:creationId xmlns:a16="http://schemas.microsoft.com/office/drawing/2014/main" id="{521E28B9-2675-4A62-B2F4-656FA725AFB6}"/>
              </a:ext>
            </a:extLst>
          </p:cNvPr>
          <p:cNvSpPr/>
          <p:nvPr/>
        </p:nvSpPr>
        <p:spPr bwMode="auto">
          <a:xfrm>
            <a:off x="5877028" y="5313613"/>
            <a:ext cx="1288800" cy="914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ea typeface="Segoe UI" pitchFamily="34" charset="0"/>
                <a:cs typeface="Segoe UI" pitchFamily="34" charset="0"/>
              </a:rPr>
              <a:t>Cognitive Services (ML)</a:t>
            </a:r>
            <a:endParaRPr lang="en-US" sz="1200">
              <a:solidFill>
                <a:schemeClr val="tx1"/>
              </a:solidFill>
              <a:ea typeface="Segoe UI" pitchFamily="34" charset="0"/>
              <a:cs typeface="Segoe UI" pitchFamily="34" charset="0"/>
            </a:endParaRPr>
          </a:p>
        </p:txBody>
      </p:sp>
      <p:cxnSp>
        <p:nvCxnSpPr>
          <p:cNvPr id="64" name="Connector: Elbow 63">
            <a:extLst>
              <a:ext uri="{FF2B5EF4-FFF2-40B4-BE49-F238E27FC236}">
                <a16:creationId xmlns:a16="http://schemas.microsoft.com/office/drawing/2014/main" id="{76C764CD-B7A3-41BC-AC7F-0824DCC90430}"/>
              </a:ext>
            </a:extLst>
          </p:cNvPr>
          <p:cNvCxnSpPr>
            <a:cxnSpLocks/>
            <a:stCxn id="49" idx="6"/>
            <a:endCxn id="52" idx="0"/>
          </p:cNvCxnSpPr>
          <p:nvPr/>
        </p:nvCxnSpPr>
        <p:spPr>
          <a:xfrm>
            <a:off x="6294628" y="4546813"/>
            <a:ext cx="156000" cy="685200"/>
          </a:xfrm>
          <a:prstGeom prst="bentConnector2">
            <a:avLst/>
          </a:prstGeom>
          <a:ln>
            <a:solidFill>
              <a:srgbClr val="000000"/>
            </a:solidFill>
            <a:headEnd type="none" w="lg" len="med"/>
            <a:tailEnd type="triangle"/>
          </a:ln>
        </p:spPr>
        <p:style>
          <a:lnRef idx="3">
            <a:schemeClr val="accent1"/>
          </a:lnRef>
          <a:fillRef idx="0">
            <a:schemeClr val="accent1"/>
          </a:fillRef>
          <a:effectRef idx="2">
            <a:schemeClr val="accent1"/>
          </a:effectRef>
          <a:fontRef idx="minor">
            <a:schemeClr val="tx1"/>
          </a:fontRef>
        </p:style>
      </p:cxnSp>
      <p:cxnSp>
        <p:nvCxnSpPr>
          <p:cNvPr id="65" name="Connector: Elbow 64">
            <a:extLst>
              <a:ext uri="{FF2B5EF4-FFF2-40B4-BE49-F238E27FC236}">
                <a16:creationId xmlns:a16="http://schemas.microsoft.com/office/drawing/2014/main" id="{519252D2-5DE5-442D-BE2F-526FDA80A9A9}"/>
              </a:ext>
            </a:extLst>
          </p:cNvPr>
          <p:cNvCxnSpPr>
            <a:cxnSpLocks/>
            <a:stCxn id="53" idx="0"/>
            <a:endCxn id="54" idx="2"/>
          </p:cNvCxnSpPr>
          <p:nvPr/>
        </p:nvCxnSpPr>
        <p:spPr>
          <a:xfrm rot="5400000" flipH="1" flipV="1">
            <a:off x="6467428" y="4656013"/>
            <a:ext cx="685200" cy="466800"/>
          </a:xfrm>
          <a:prstGeom prst="bentConnector2">
            <a:avLst/>
          </a:prstGeom>
          <a:ln>
            <a:solidFill>
              <a:srgbClr val="000000"/>
            </a:solidFill>
            <a:headEnd type="none" w="lg" len="med"/>
            <a:tailEnd type="triangle"/>
          </a:ln>
        </p:spPr>
        <p:style>
          <a:lnRef idx="3">
            <a:schemeClr val="accent1"/>
          </a:lnRef>
          <a:fillRef idx="0">
            <a:schemeClr val="accent1"/>
          </a:fillRef>
          <a:effectRef idx="2">
            <a:schemeClr val="accent1"/>
          </a:effectRef>
          <a:fontRef idx="minor">
            <a:schemeClr val="tx1"/>
          </a:fontRef>
        </p:style>
      </p:cxnSp>
      <p:cxnSp>
        <p:nvCxnSpPr>
          <p:cNvPr id="66" name="Straight Arrow Connector 65">
            <a:extLst>
              <a:ext uri="{FF2B5EF4-FFF2-40B4-BE49-F238E27FC236}">
                <a16:creationId xmlns:a16="http://schemas.microsoft.com/office/drawing/2014/main" id="{011AF815-7598-4F4A-9050-D646A8BE535A}"/>
              </a:ext>
            </a:extLst>
          </p:cNvPr>
          <p:cNvCxnSpPr>
            <a:cxnSpLocks/>
          </p:cNvCxnSpPr>
          <p:nvPr/>
        </p:nvCxnSpPr>
        <p:spPr>
          <a:xfrm flipV="1">
            <a:off x="8412628" y="4539613"/>
            <a:ext cx="819600" cy="7200"/>
          </a:xfrm>
          <a:prstGeom prst="straightConnector1">
            <a:avLst/>
          </a:prstGeom>
          <a:ln>
            <a:solidFill>
              <a:srgbClr val="000000"/>
            </a:solidFill>
            <a:headEnd type="arrow" w="med" len="med"/>
            <a:tailEnd type="arrow" w="med" len="med"/>
          </a:ln>
        </p:spPr>
        <p:style>
          <a:lnRef idx="3">
            <a:schemeClr val="accent3"/>
          </a:lnRef>
          <a:fillRef idx="0">
            <a:schemeClr val="accent3"/>
          </a:fillRef>
          <a:effectRef idx="2">
            <a:schemeClr val="accent3"/>
          </a:effectRef>
          <a:fontRef idx="minor">
            <a:schemeClr val="tx1"/>
          </a:fontRef>
        </p:style>
      </p:cxnSp>
      <p:sp>
        <p:nvSpPr>
          <p:cNvPr id="67" name="Oval 66">
            <a:extLst>
              <a:ext uri="{FF2B5EF4-FFF2-40B4-BE49-F238E27FC236}">
                <a16:creationId xmlns:a16="http://schemas.microsoft.com/office/drawing/2014/main" id="{CE45ABA6-0924-420A-9874-F993149B9369}"/>
              </a:ext>
            </a:extLst>
          </p:cNvPr>
          <p:cNvSpPr/>
          <p:nvPr/>
        </p:nvSpPr>
        <p:spPr bwMode="auto">
          <a:xfrm>
            <a:off x="1388398" y="4295041"/>
            <a:ext cx="554400" cy="5544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400">
              <a:solidFill>
                <a:schemeClr val="tx1"/>
              </a:solidFill>
              <a:ea typeface="Segoe UI" pitchFamily="34" charset="0"/>
              <a:cs typeface="Segoe UI" pitchFamily="34" charset="0"/>
            </a:endParaRPr>
          </a:p>
        </p:txBody>
      </p:sp>
      <p:sp>
        <p:nvSpPr>
          <p:cNvPr id="68" name="Rectangle 67">
            <a:extLst>
              <a:ext uri="{FF2B5EF4-FFF2-40B4-BE49-F238E27FC236}">
                <a16:creationId xmlns:a16="http://schemas.microsoft.com/office/drawing/2014/main" id="{C936950E-B078-4A57-A837-6C52F934D3B7}"/>
              </a:ext>
            </a:extLst>
          </p:cNvPr>
          <p:cNvSpPr/>
          <p:nvPr/>
        </p:nvSpPr>
        <p:spPr bwMode="auto">
          <a:xfrm>
            <a:off x="685828" y="4099953"/>
            <a:ext cx="892800" cy="2606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70" name="Group 69">
            <a:extLst>
              <a:ext uri="{FF2B5EF4-FFF2-40B4-BE49-F238E27FC236}">
                <a16:creationId xmlns:a16="http://schemas.microsoft.com/office/drawing/2014/main" id="{24EB9B09-C77D-49E9-BB4C-BAC7DE7A10B2}"/>
              </a:ext>
            </a:extLst>
          </p:cNvPr>
          <p:cNvGrpSpPr/>
          <p:nvPr/>
        </p:nvGrpSpPr>
        <p:grpSpPr>
          <a:xfrm>
            <a:off x="750628" y="4178133"/>
            <a:ext cx="748800" cy="2455200"/>
            <a:chOff x="244800" y="3672000"/>
            <a:chExt cx="748800" cy="2455200"/>
          </a:xfrm>
        </p:grpSpPr>
        <p:sp>
          <p:nvSpPr>
            <p:cNvPr id="71" name="Flowchart: Multidocument 70">
              <a:extLst>
                <a:ext uri="{FF2B5EF4-FFF2-40B4-BE49-F238E27FC236}">
                  <a16:creationId xmlns:a16="http://schemas.microsoft.com/office/drawing/2014/main" id="{85AC25BC-7029-4279-BBFB-2E9EC652D192}"/>
                </a:ext>
              </a:extLst>
            </p:cNvPr>
            <p:cNvSpPr/>
            <p:nvPr/>
          </p:nvSpPr>
          <p:spPr bwMode="auto">
            <a:xfrm>
              <a:off x="244800" y="3672000"/>
              <a:ext cx="748800" cy="75600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2" name="Flowchart: Multidocument 71">
              <a:extLst>
                <a:ext uri="{FF2B5EF4-FFF2-40B4-BE49-F238E27FC236}">
                  <a16:creationId xmlns:a16="http://schemas.microsoft.com/office/drawing/2014/main" id="{A0A81DDB-77FF-4F37-A8AF-330A91ABE06D}"/>
                </a:ext>
              </a:extLst>
            </p:cNvPr>
            <p:cNvSpPr/>
            <p:nvPr/>
          </p:nvSpPr>
          <p:spPr bwMode="auto">
            <a:xfrm>
              <a:off x="244800" y="4521600"/>
              <a:ext cx="748800" cy="75600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3" name="Flowchart: Multidocument 72">
              <a:extLst>
                <a:ext uri="{FF2B5EF4-FFF2-40B4-BE49-F238E27FC236}">
                  <a16:creationId xmlns:a16="http://schemas.microsoft.com/office/drawing/2014/main" id="{9BBA319F-5805-4B7E-98A7-5D425A2F9C94}"/>
                </a:ext>
              </a:extLst>
            </p:cNvPr>
            <p:cNvSpPr/>
            <p:nvPr/>
          </p:nvSpPr>
          <p:spPr bwMode="auto">
            <a:xfrm>
              <a:off x="244800" y="5371200"/>
              <a:ext cx="748800" cy="75600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74" name="TextBox 73">
            <a:extLst>
              <a:ext uri="{FF2B5EF4-FFF2-40B4-BE49-F238E27FC236}">
                <a16:creationId xmlns:a16="http://schemas.microsoft.com/office/drawing/2014/main" id="{4E96989A-2D66-4D57-B516-73A4C2449DC2}"/>
              </a:ext>
            </a:extLst>
          </p:cNvPr>
          <p:cNvSpPr txBox="1"/>
          <p:nvPr/>
        </p:nvSpPr>
        <p:spPr>
          <a:xfrm>
            <a:off x="1431485" y="4464518"/>
            <a:ext cx="439200" cy="215444"/>
          </a:xfrm>
          <a:prstGeom prst="rect">
            <a:avLst/>
          </a:prstGeom>
          <a:solidFill>
            <a:schemeClr val="bg1"/>
          </a:solidFill>
          <a:ln>
            <a:solidFill>
              <a:schemeClr val="tx1"/>
            </a:solidFill>
          </a:ln>
        </p:spPr>
        <p:txBody>
          <a:bodyPr wrap="square" lIns="0" tIns="0" rIns="0" bIns="0" rtlCol="0">
            <a:spAutoFit/>
          </a:bodyPr>
          <a:lstStyle/>
          <a:p>
            <a:pPr algn="ctr"/>
            <a:r>
              <a:rPr lang="en-US" sz="1400">
                <a:gradFill>
                  <a:gsLst>
                    <a:gs pos="2917">
                      <a:schemeClr val="tx1"/>
                    </a:gs>
                    <a:gs pos="30000">
                      <a:schemeClr val="tx1"/>
                    </a:gs>
                  </a:gsLst>
                  <a:lin ang="5400000" scaled="0"/>
                </a:gradFill>
              </a:rPr>
              <a:t>API</a:t>
            </a:r>
          </a:p>
        </p:txBody>
      </p:sp>
      <p:sp>
        <p:nvSpPr>
          <p:cNvPr id="75" name="TextBox 74">
            <a:extLst>
              <a:ext uri="{FF2B5EF4-FFF2-40B4-BE49-F238E27FC236}">
                <a16:creationId xmlns:a16="http://schemas.microsoft.com/office/drawing/2014/main" id="{8C07FD46-319C-4D00-BD66-9194258E442D}"/>
              </a:ext>
            </a:extLst>
          </p:cNvPr>
          <p:cNvSpPr txBox="1"/>
          <p:nvPr/>
        </p:nvSpPr>
        <p:spPr>
          <a:xfrm>
            <a:off x="787828" y="4343733"/>
            <a:ext cx="590400" cy="430887"/>
          </a:xfrm>
          <a:prstGeom prst="rect">
            <a:avLst/>
          </a:prstGeom>
          <a:noFill/>
        </p:spPr>
        <p:txBody>
          <a:bodyPr wrap="square" lIns="0" tIns="0" rIns="0" bIns="0" rtlCol="0">
            <a:spAutoFit/>
          </a:bodyPr>
          <a:lstStyle/>
          <a:p>
            <a:pPr algn="l"/>
            <a:r>
              <a:rPr lang="en-US" sz="1400" err="1">
                <a:gradFill>
                  <a:gsLst>
                    <a:gs pos="2917">
                      <a:schemeClr val="tx1"/>
                    </a:gs>
                    <a:gs pos="30000">
                      <a:schemeClr val="tx1"/>
                    </a:gs>
                  </a:gsLst>
                  <a:lin ang="5400000" scaled="0"/>
                </a:gradFill>
              </a:rPr>
              <a:t>Github</a:t>
            </a:r>
            <a:endParaRPr lang="en-US" sz="1400">
              <a:gradFill>
                <a:gsLst>
                  <a:gs pos="2917">
                    <a:schemeClr val="tx1"/>
                  </a:gs>
                  <a:gs pos="30000">
                    <a:schemeClr val="tx1"/>
                  </a:gs>
                </a:gsLst>
                <a:lin ang="5400000" scaled="0"/>
              </a:gradFill>
            </a:endParaRPr>
          </a:p>
          <a:p>
            <a:pPr algn="l"/>
            <a:r>
              <a:rPr lang="en-US" sz="1400">
                <a:gradFill>
                  <a:gsLst>
                    <a:gs pos="2917">
                      <a:schemeClr val="tx1"/>
                    </a:gs>
                    <a:gs pos="30000">
                      <a:schemeClr val="tx1"/>
                    </a:gs>
                  </a:gsLst>
                  <a:lin ang="5400000" scaled="0"/>
                </a:gradFill>
              </a:rPr>
              <a:t>Data</a:t>
            </a:r>
          </a:p>
        </p:txBody>
      </p:sp>
      <p:sp>
        <p:nvSpPr>
          <p:cNvPr id="76" name="TextBox 75">
            <a:extLst>
              <a:ext uri="{FF2B5EF4-FFF2-40B4-BE49-F238E27FC236}">
                <a16:creationId xmlns:a16="http://schemas.microsoft.com/office/drawing/2014/main" id="{E723376C-912A-4C7E-859C-11AAFA556D0F}"/>
              </a:ext>
            </a:extLst>
          </p:cNvPr>
          <p:cNvSpPr txBox="1"/>
          <p:nvPr/>
        </p:nvSpPr>
        <p:spPr>
          <a:xfrm>
            <a:off x="787828" y="5194533"/>
            <a:ext cx="590400" cy="430887"/>
          </a:xfrm>
          <a:prstGeom prst="rect">
            <a:avLst/>
          </a:prstGeom>
          <a:noFill/>
        </p:spPr>
        <p:txBody>
          <a:bodyPr wrap="square" lIns="0" tIns="0" rIns="0" bIns="0" rtlCol="0">
            <a:spAutoFit/>
          </a:bodyPr>
          <a:lstStyle/>
          <a:p>
            <a:pPr algn="l"/>
            <a:r>
              <a:rPr lang="en-US" sz="1400" err="1">
                <a:gradFill>
                  <a:gsLst>
                    <a:gs pos="2917">
                      <a:schemeClr val="tx1"/>
                    </a:gs>
                    <a:gs pos="30000">
                      <a:schemeClr val="tx1"/>
                    </a:gs>
                  </a:gsLst>
                  <a:lin ang="5400000" scaled="0"/>
                </a:gradFill>
              </a:rPr>
              <a:t>Github</a:t>
            </a:r>
            <a:endParaRPr lang="en-US" sz="1400">
              <a:gradFill>
                <a:gsLst>
                  <a:gs pos="2917">
                    <a:schemeClr val="tx1"/>
                  </a:gs>
                  <a:gs pos="30000">
                    <a:schemeClr val="tx1"/>
                  </a:gs>
                </a:gsLst>
                <a:lin ang="5400000" scaled="0"/>
              </a:gradFill>
            </a:endParaRPr>
          </a:p>
          <a:p>
            <a:pPr algn="l"/>
            <a:r>
              <a:rPr lang="en-US" sz="1400">
                <a:gradFill>
                  <a:gsLst>
                    <a:gs pos="2917">
                      <a:schemeClr val="tx1"/>
                    </a:gs>
                    <a:gs pos="30000">
                      <a:schemeClr val="tx1"/>
                    </a:gs>
                  </a:gsLst>
                  <a:lin ang="5400000" scaled="0"/>
                </a:gradFill>
              </a:rPr>
              <a:t>Data</a:t>
            </a:r>
          </a:p>
        </p:txBody>
      </p:sp>
      <p:sp>
        <p:nvSpPr>
          <p:cNvPr id="77" name="TextBox 76">
            <a:extLst>
              <a:ext uri="{FF2B5EF4-FFF2-40B4-BE49-F238E27FC236}">
                <a16:creationId xmlns:a16="http://schemas.microsoft.com/office/drawing/2014/main" id="{F60BADFD-E3F8-4E78-B85F-41D3A9551F6F}"/>
              </a:ext>
            </a:extLst>
          </p:cNvPr>
          <p:cNvSpPr txBox="1"/>
          <p:nvPr/>
        </p:nvSpPr>
        <p:spPr>
          <a:xfrm>
            <a:off x="787828" y="6044133"/>
            <a:ext cx="590400" cy="430887"/>
          </a:xfrm>
          <a:prstGeom prst="rect">
            <a:avLst/>
          </a:prstGeom>
          <a:noFill/>
        </p:spPr>
        <p:txBody>
          <a:bodyPr wrap="square" lIns="0" tIns="0" rIns="0" bIns="0" rtlCol="0">
            <a:spAutoFit/>
          </a:bodyPr>
          <a:lstStyle/>
          <a:p>
            <a:pPr algn="l"/>
            <a:r>
              <a:rPr lang="en-US" sz="1400" err="1">
                <a:gradFill>
                  <a:gsLst>
                    <a:gs pos="2917">
                      <a:schemeClr val="tx1"/>
                    </a:gs>
                    <a:gs pos="30000">
                      <a:schemeClr val="tx1"/>
                    </a:gs>
                  </a:gsLst>
                  <a:lin ang="5400000" scaled="0"/>
                </a:gradFill>
              </a:rPr>
              <a:t>Github</a:t>
            </a:r>
            <a:endParaRPr lang="en-US" sz="1400">
              <a:gradFill>
                <a:gsLst>
                  <a:gs pos="2917">
                    <a:schemeClr val="tx1"/>
                  </a:gs>
                  <a:gs pos="30000">
                    <a:schemeClr val="tx1"/>
                  </a:gs>
                </a:gsLst>
                <a:lin ang="5400000" scaled="0"/>
              </a:gradFill>
            </a:endParaRPr>
          </a:p>
          <a:p>
            <a:pPr algn="l"/>
            <a:r>
              <a:rPr lang="en-US" sz="1400">
                <a:gradFill>
                  <a:gsLst>
                    <a:gs pos="2917">
                      <a:schemeClr val="tx1"/>
                    </a:gs>
                    <a:gs pos="30000">
                      <a:schemeClr val="tx1"/>
                    </a:gs>
                  </a:gsLst>
                  <a:lin ang="5400000" scaled="0"/>
                </a:gradFill>
              </a:rPr>
              <a:t>Data</a:t>
            </a:r>
          </a:p>
        </p:txBody>
      </p:sp>
      <p:sp>
        <p:nvSpPr>
          <p:cNvPr id="33" name="TextBox 32">
            <a:extLst>
              <a:ext uri="{FF2B5EF4-FFF2-40B4-BE49-F238E27FC236}">
                <a16:creationId xmlns:a16="http://schemas.microsoft.com/office/drawing/2014/main" id="{DA50A01D-E491-4B78-AC58-18C2EBDDC03E}"/>
              </a:ext>
            </a:extLst>
          </p:cNvPr>
          <p:cNvSpPr txBox="1"/>
          <p:nvPr/>
        </p:nvSpPr>
        <p:spPr>
          <a:xfrm>
            <a:off x="6224913" y="1475920"/>
            <a:ext cx="5572638" cy="1538883"/>
          </a:xfrm>
          <a:prstGeom prst="rect">
            <a:avLst/>
          </a:prstGeom>
          <a:ln w="9525">
            <a:noFill/>
            <a:headEnd type="none" w="lg" len="med"/>
            <a:tailEnd type="none" w="lg" len="med"/>
          </a:ln>
        </p:spPr>
        <p:style>
          <a:lnRef idx="3">
            <a:schemeClr val="accent5"/>
          </a:lnRef>
          <a:fillRef idx="0">
            <a:schemeClr val="accent5"/>
          </a:fillRef>
          <a:effectRef idx="2">
            <a:schemeClr val="accent5"/>
          </a:effectRef>
          <a:fontRef idx="minor">
            <a:schemeClr val="tx1"/>
          </a:fontRef>
        </p:style>
        <p:txBody>
          <a:bodyPr wrap="square" lIns="0" tIns="0" rIns="0" bIns="0" rtlCol="0">
            <a:spAutoFit/>
          </a:bodyPr>
          <a:lstStyle>
            <a:defPPr>
              <a:defRPr lang="en-US"/>
            </a:defPPr>
            <a:lvl1pPr>
              <a:defRPr sz="2000" b="1">
                <a:gradFill>
                  <a:gsLst>
                    <a:gs pos="2917">
                      <a:schemeClr val="tx1"/>
                    </a:gs>
                    <a:gs pos="30000">
                      <a:schemeClr val="tx1"/>
                    </a:gs>
                  </a:gsLst>
                  <a:lin ang="5400000" scaled="0"/>
                </a:gradFill>
              </a:defRPr>
            </a:lvl1pPr>
          </a:lstStyle>
          <a:p>
            <a:r>
              <a:rPr lang="en-US"/>
              <a:t>Step 2: Unzip, Filter and Store in DB</a:t>
            </a:r>
          </a:p>
          <a:p>
            <a:pPr marL="342900" indent="-342900">
              <a:buFont typeface="Arial" panose="020B0604020202020204" pitchFamily="34" charset="0"/>
              <a:buChar char="•"/>
            </a:pPr>
            <a:r>
              <a:rPr lang="en-US" b="0"/>
              <a:t>Unzip &amp; Transform the data into JSON</a:t>
            </a:r>
          </a:p>
          <a:p>
            <a:pPr marL="342900" indent="-342900">
              <a:buFont typeface="Arial" panose="020B0604020202020204" pitchFamily="34" charset="0"/>
              <a:buChar char="•"/>
            </a:pPr>
            <a:r>
              <a:rPr lang="en-US" b="0"/>
              <a:t>Filter on event type [New Issue Creation]</a:t>
            </a:r>
          </a:p>
          <a:p>
            <a:pPr marL="342900" indent="-342900">
              <a:buFont typeface="Arial" panose="020B0604020202020204" pitchFamily="34" charset="0"/>
              <a:buChar char="•"/>
            </a:pPr>
            <a:r>
              <a:rPr lang="en-US" b="0"/>
              <a:t>Reshape the data </a:t>
            </a:r>
          </a:p>
          <a:p>
            <a:pPr marL="342900" indent="-342900">
              <a:buFont typeface="Arial" panose="020B0604020202020204" pitchFamily="34" charset="0"/>
              <a:buChar char="•"/>
            </a:pPr>
            <a:r>
              <a:rPr lang="en-US" b="0"/>
              <a:t>Store in </a:t>
            </a:r>
            <a:r>
              <a:rPr lang="en-US" b="0" err="1"/>
              <a:t>CosmosDB</a:t>
            </a:r>
            <a:r>
              <a:rPr lang="en-US" b="0"/>
              <a:t> (Table #1)</a:t>
            </a:r>
          </a:p>
        </p:txBody>
      </p:sp>
      <p:sp>
        <p:nvSpPr>
          <p:cNvPr id="35" name="Left Bracket 34">
            <a:extLst>
              <a:ext uri="{FF2B5EF4-FFF2-40B4-BE49-F238E27FC236}">
                <a16:creationId xmlns:a16="http://schemas.microsoft.com/office/drawing/2014/main" id="{38A7F1CB-1CC1-43B5-9304-AECCC8C70CC6}"/>
              </a:ext>
            </a:extLst>
          </p:cNvPr>
          <p:cNvSpPr/>
          <p:nvPr/>
        </p:nvSpPr>
        <p:spPr>
          <a:xfrm rot="5400000">
            <a:off x="4405311" y="2052640"/>
            <a:ext cx="333375" cy="3429000"/>
          </a:xfrm>
          <a:prstGeom prst="leftBracket">
            <a:avLst/>
          </a:prstGeom>
          <a:ln w="28575">
            <a:headEnd type="none" w="lg" len="med"/>
            <a:tailEnd type="none" w="lg"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0378725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500" fill="hold"/>
                                        <p:tgtEl>
                                          <p:spTgt spid="34"/>
                                        </p:tgtEl>
                                        <p:attrNameLst>
                                          <p:attrName>style.color</p:attrName>
                                        </p:attrNameLst>
                                      </p:cBhvr>
                                      <p:to>
                                        <a:srgbClr val="FF0000"/>
                                      </p:to>
                                    </p:animClr>
                                  </p:childTnLst>
                                  <p:subTnLst>
                                    <p:animClr clrSpc="rgb" dir="cw">
                                      <p:cBhvr override="childStyle">
                                        <p:cTn dur="1" fill="hold" display="0" masterRel="nextClick" afterEffect="1"/>
                                        <p:tgtEl>
                                          <p:spTgt spid="34"/>
                                        </p:tgtEl>
                                        <p:attrNameLst>
                                          <p:attrName>ppt_c</p:attrName>
                                        </p:attrNameLst>
                                      </p:cBhvr>
                                      <p:to>
                                        <a:schemeClr val="tx1"/>
                                      </p:to>
                                    </p:animClr>
                                  </p:subTnLst>
                                </p:cTn>
                              </p:par>
                              <p:par>
                                <p:cTn id="7" presetID="10"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animEffect transition="in" filter="fade">
                                      <p:cBhvr>
                                        <p:cTn id="9" dur="500"/>
                                        <p:tgtEl>
                                          <p:spTgt spid="37"/>
                                        </p:tgtEl>
                                      </p:cBhvr>
                                    </p:animEffect>
                                  </p:childTnLst>
                                  <p:subTnLst>
                                    <p:set>
                                      <p:cBhvr override="childStyle">
                                        <p:cTn dur="1" fill="hold" display="0" masterRel="nextClick" afterEffect="1"/>
                                        <p:tgtEl>
                                          <p:spTgt spid="37"/>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3" presetClass="emph" presetSubtype="2" fill="hold" grpId="0" nodeType="clickEffect">
                                  <p:stCondLst>
                                    <p:cond delay="0"/>
                                  </p:stCondLst>
                                  <p:childTnLst>
                                    <p:animClr clrSpc="rgb" dir="cw">
                                      <p:cBhvr override="childStyle">
                                        <p:cTn id="13" dur="500" fill="hold"/>
                                        <p:tgtEl>
                                          <p:spTgt spid="33"/>
                                        </p:tgtEl>
                                        <p:attrNameLst>
                                          <p:attrName>style.color</p:attrName>
                                        </p:attrNameLst>
                                      </p:cBhvr>
                                      <p:to>
                                        <a:srgbClr val="FF0000"/>
                                      </p:to>
                                    </p:animClr>
                                  </p:childTnLst>
                                  <p:subTnLst>
                                    <p:animClr clrSpc="rgb" dir="cw">
                                      <p:cBhvr override="childStyle">
                                        <p:cTn dur="1" fill="hold" display="0" masterRel="nextClick" afterEffect="1"/>
                                        <p:tgtEl>
                                          <p:spTgt spid="33"/>
                                        </p:tgtEl>
                                        <p:attrNameLst>
                                          <p:attrName>ppt_c</p:attrName>
                                        </p:attrNameLst>
                                      </p:cBhvr>
                                      <p:to>
                                        <a:schemeClr val="tx1"/>
                                      </p:to>
                                    </p:animClr>
                                  </p:subTnLst>
                                </p:cTn>
                              </p:par>
                              <p:par>
                                <p:cTn id="14" presetID="1"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7" grpId="0" animBg="1"/>
      <p:bldP spid="33" grpId="0"/>
      <p:bldP spid="3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490" y="2606916"/>
            <a:ext cx="7926210" cy="886397"/>
          </a:xfrm>
        </p:spPr>
        <p:txBody>
          <a:bodyPr/>
          <a:lstStyle/>
          <a:p>
            <a:r>
              <a:rPr lang="en-US">
                <a:solidFill>
                  <a:srgbClr val="0078D4"/>
                </a:solidFill>
              </a:rPr>
              <a:t>Data Processing Demo</a:t>
            </a:r>
            <a:br>
              <a:rPr lang="en-US">
                <a:solidFill>
                  <a:srgbClr val="0078D4"/>
                </a:solidFill>
              </a:rPr>
            </a:br>
            <a:r>
              <a:rPr lang="en-US" sz="2800"/>
              <a:t>Step 2 – Unzip, Process and Store in </a:t>
            </a:r>
            <a:r>
              <a:rPr lang="en-US" sz="2800" err="1"/>
              <a:t>CosmosDB</a:t>
            </a:r>
            <a:endParaRPr lang="en-US" sz="2800"/>
          </a:p>
        </p:txBody>
      </p:sp>
      <p:sp>
        <p:nvSpPr>
          <p:cNvPr id="3" name="Rectangle 2">
            <a:extLst>
              <a:ext uri="{FF2B5EF4-FFF2-40B4-BE49-F238E27FC236}">
                <a16:creationId xmlns:a16="http://schemas.microsoft.com/office/drawing/2014/main" id="{3192D3CA-7083-468B-A64F-51581C7BBC90}"/>
              </a:ext>
            </a:extLst>
          </p:cNvPr>
          <p:cNvSpPr/>
          <p:nvPr/>
        </p:nvSpPr>
        <p:spPr>
          <a:xfrm>
            <a:off x="910975" y="3717396"/>
            <a:ext cx="6096000" cy="1323439"/>
          </a:xfrm>
          <a:prstGeom prst="rect">
            <a:avLst/>
          </a:prstGeom>
        </p:spPr>
        <p:txBody>
          <a:bodyPr>
            <a:spAutoFit/>
          </a:bodyPr>
          <a:lstStyle/>
          <a:p>
            <a:pPr marL="342900" indent="-342900">
              <a:buFont typeface="+mj-lt"/>
              <a:buAutoNum type="arabicPeriod"/>
            </a:pPr>
            <a:r>
              <a:rPr lang="en-US" sz="2000">
                <a:gradFill>
                  <a:gsLst>
                    <a:gs pos="2917">
                      <a:schemeClr val="tx1"/>
                    </a:gs>
                    <a:gs pos="30000">
                      <a:schemeClr val="tx1"/>
                    </a:gs>
                  </a:gsLst>
                  <a:lin ang="5400000" scaled="0"/>
                </a:gradFill>
              </a:rPr>
              <a:t>Unzip &amp; Transform the data into JSON</a:t>
            </a:r>
          </a:p>
          <a:p>
            <a:pPr marL="342900" indent="-342900">
              <a:buFont typeface="+mj-lt"/>
              <a:buAutoNum type="arabicPeriod"/>
            </a:pPr>
            <a:r>
              <a:rPr lang="en-US" sz="2000">
                <a:gradFill>
                  <a:gsLst>
                    <a:gs pos="2917">
                      <a:schemeClr val="tx1"/>
                    </a:gs>
                    <a:gs pos="30000">
                      <a:schemeClr val="tx1"/>
                    </a:gs>
                  </a:gsLst>
                  <a:lin ang="5400000" scaled="0"/>
                </a:gradFill>
              </a:rPr>
              <a:t>Filter on event type [‘New Issue’ Creation]</a:t>
            </a:r>
          </a:p>
          <a:p>
            <a:pPr marL="342900" indent="-342900">
              <a:buFont typeface="+mj-lt"/>
              <a:buAutoNum type="arabicPeriod"/>
            </a:pPr>
            <a:r>
              <a:rPr lang="en-US" sz="2000">
                <a:gradFill>
                  <a:gsLst>
                    <a:gs pos="2917">
                      <a:schemeClr val="tx1"/>
                    </a:gs>
                    <a:gs pos="30000">
                      <a:schemeClr val="tx1"/>
                    </a:gs>
                  </a:gsLst>
                  <a:lin ang="5400000" scaled="0"/>
                </a:gradFill>
              </a:rPr>
              <a:t>Reshape the data </a:t>
            </a:r>
          </a:p>
          <a:p>
            <a:pPr marL="342900" indent="-342900">
              <a:buFont typeface="+mj-lt"/>
              <a:buAutoNum type="arabicPeriod"/>
            </a:pPr>
            <a:r>
              <a:rPr lang="en-US" sz="2000">
                <a:gradFill>
                  <a:gsLst>
                    <a:gs pos="2917">
                      <a:schemeClr val="tx1"/>
                    </a:gs>
                    <a:gs pos="30000">
                      <a:schemeClr val="tx1"/>
                    </a:gs>
                  </a:gsLst>
                  <a:lin ang="5400000" scaled="0"/>
                </a:gradFill>
              </a:rPr>
              <a:t>Store in </a:t>
            </a:r>
            <a:r>
              <a:rPr lang="en-US" sz="2000" err="1">
                <a:gradFill>
                  <a:gsLst>
                    <a:gs pos="2917">
                      <a:schemeClr val="tx1"/>
                    </a:gs>
                    <a:gs pos="30000">
                      <a:schemeClr val="tx1"/>
                    </a:gs>
                  </a:gsLst>
                  <a:lin ang="5400000" scaled="0"/>
                </a:gradFill>
              </a:rPr>
              <a:t>CosmosDB</a:t>
            </a:r>
            <a:r>
              <a:rPr lang="en-US" sz="2000">
                <a:gradFill>
                  <a:gsLst>
                    <a:gs pos="2917">
                      <a:schemeClr val="tx1"/>
                    </a:gs>
                    <a:gs pos="30000">
                      <a:schemeClr val="tx1"/>
                    </a:gs>
                  </a:gsLst>
                  <a:lin ang="5400000" scaled="0"/>
                </a:gradFill>
              </a:rPr>
              <a:t> (Table #1)</a:t>
            </a:r>
            <a:endParaRPr lang="en-US" sz="2000"/>
          </a:p>
        </p:txBody>
      </p:sp>
    </p:spTree>
    <p:extLst>
      <p:ext uri="{BB962C8B-B14F-4D97-AF65-F5344CB8AC3E}">
        <p14:creationId xmlns:p14="http://schemas.microsoft.com/office/powerpoint/2010/main" val="318369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DABCF31-4F6E-4E94-8207-3674D332441A}"/>
              </a:ext>
            </a:extLst>
          </p:cNvPr>
          <p:cNvSpPr>
            <a:spLocks noGrp="1"/>
          </p:cNvSpPr>
          <p:nvPr>
            <p:ph type="title"/>
          </p:nvPr>
        </p:nvSpPr>
        <p:spPr/>
        <p:txBody>
          <a:bodyPr/>
          <a:lstStyle/>
          <a:p>
            <a:r>
              <a:rPr lang="en-US"/>
              <a:t>Demo Learnings</a:t>
            </a:r>
          </a:p>
        </p:txBody>
      </p:sp>
      <p:sp>
        <p:nvSpPr>
          <p:cNvPr id="2" name="Rectangle 1">
            <a:extLst>
              <a:ext uri="{FF2B5EF4-FFF2-40B4-BE49-F238E27FC236}">
                <a16:creationId xmlns:a16="http://schemas.microsoft.com/office/drawing/2014/main" id="{0410F73A-38B2-4200-A047-698C8D3D5C4B}"/>
              </a:ext>
            </a:extLst>
          </p:cNvPr>
          <p:cNvSpPr/>
          <p:nvPr/>
        </p:nvSpPr>
        <p:spPr>
          <a:xfrm>
            <a:off x="479461" y="7275294"/>
            <a:ext cx="11712539" cy="3108543"/>
          </a:xfrm>
          <a:prstGeom prst="rect">
            <a:avLst/>
          </a:prstGeom>
        </p:spPr>
        <p:txBody>
          <a:bodyPr wrap="square">
            <a:spAutoFit/>
          </a:bodyPr>
          <a:lstStyle/>
          <a:p>
            <a:r>
              <a:rPr lang="en-US" sz="2800">
                <a:hlinkClick r:id="rId3"/>
              </a:rPr>
              <a:t>https://azure.github.io/azure-sdk/python_introduction.html</a:t>
            </a:r>
            <a:endParaRPr lang="en-US" sz="2800"/>
          </a:p>
          <a:p>
            <a:endParaRPr lang="en-US" sz="2800"/>
          </a:p>
          <a:p>
            <a:r>
              <a:rPr lang="en-US" sz="2800"/>
              <a:t>Idiomatic</a:t>
            </a:r>
          </a:p>
          <a:p>
            <a:r>
              <a:rPr lang="en-US" sz="2800"/>
              <a:t>Consistent</a:t>
            </a:r>
          </a:p>
          <a:p>
            <a:r>
              <a:rPr lang="en-US" sz="2800"/>
              <a:t>Approachable</a:t>
            </a:r>
          </a:p>
          <a:p>
            <a:r>
              <a:rPr lang="en-US" sz="2800"/>
              <a:t>Diagnosable</a:t>
            </a:r>
          </a:p>
          <a:p>
            <a:r>
              <a:rPr lang="en-US" sz="2800"/>
              <a:t>Dependable. </a:t>
            </a:r>
          </a:p>
        </p:txBody>
      </p:sp>
      <p:sp>
        <p:nvSpPr>
          <p:cNvPr id="4" name="Text Placeholder 5">
            <a:extLst>
              <a:ext uri="{FF2B5EF4-FFF2-40B4-BE49-F238E27FC236}">
                <a16:creationId xmlns:a16="http://schemas.microsoft.com/office/drawing/2014/main" id="{B78F85CF-1ED8-475E-A1D9-C70AAC5C9AAC}"/>
              </a:ext>
            </a:extLst>
          </p:cNvPr>
          <p:cNvSpPr txBox="1">
            <a:spLocks/>
          </p:cNvSpPr>
          <p:nvPr/>
        </p:nvSpPr>
        <p:spPr>
          <a:xfrm>
            <a:off x="610920" y="1581159"/>
            <a:ext cx="11018520" cy="30962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lvl="1" indent="-342900">
              <a:spcAft>
                <a:spcPts val="1200"/>
              </a:spcAft>
              <a:buFont typeface="Arial" panose="020B0604020202020204" pitchFamily="34" charset="0"/>
              <a:buChar char="•"/>
            </a:pPr>
            <a:r>
              <a:rPr lang="en-US" sz="2800"/>
              <a:t>Easy to create and manage </a:t>
            </a:r>
            <a:r>
              <a:rPr lang="en-US" sz="2800" err="1"/>
              <a:t>CosmosDB</a:t>
            </a:r>
            <a:r>
              <a:rPr lang="en-US" sz="2800"/>
              <a:t> directly from VS Code Ext.</a:t>
            </a:r>
          </a:p>
          <a:p>
            <a:pPr marL="800100" lvl="2" indent="-342900">
              <a:spcAft>
                <a:spcPts val="1200"/>
              </a:spcAft>
              <a:buFont typeface="Arial" panose="020B0604020202020204" pitchFamily="34" charset="0"/>
              <a:buChar char="•"/>
            </a:pPr>
            <a:r>
              <a:rPr lang="en-US" sz="2400"/>
              <a:t>You can also dynamically update throughput to scale with demand inside your function</a:t>
            </a:r>
          </a:p>
          <a:p>
            <a:pPr marL="571500" lvl="1" indent="-342900">
              <a:spcAft>
                <a:spcPts val="1200"/>
              </a:spcAft>
              <a:buFont typeface="Arial" panose="020B0604020202020204" pitchFamily="34" charset="0"/>
              <a:buChar char="•"/>
            </a:pPr>
            <a:r>
              <a:rPr lang="en-US" sz="2800"/>
              <a:t>You can build some powerful data processing pipelines with Azure Functions, Python, VS Code with Blob Storage + </a:t>
            </a:r>
            <a:r>
              <a:rPr lang="en-US" sz="2800" err="1"/>
              <a:t>CosmosDB</a:t>
            </a:r>
            <a:endParaRPr lang="en-US" sz="2800"/>
          </a:p>
          <a:p>
            <a:pPr marL="571500" lvl="1" indent="-342900">
              <a:spcAft>
                <a:spcPts val="1200"/>
              </a:spcAft>
              <a:buFont typeface="Arial" panose="020B0604020202020204" pitchFamily="34" charset="0"/>
              <a:buChar char="•"/>
            </a:pPr>
            <a:endParaRPr lang="en-US" sz="2400"/>
          </a:p>
        </p:txBody>
      </p:sp>
    </p:spTree>
    <p:extLst>
      <p:ext uri="{BB962C8B-B14F-4D97-AF65-F5344CB8AC3E}">
        <p14:creationId xmlns:p14="http://schemas.microsoft.com/office/powerpoint/2010/main" val="30487198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C0F41-AA00-415D-8793-AE7C2797B936}"/>
              </a:ext>
            </a:extLst>
          </p:cNvPr>
          <p:cNvSpPr>
            <a:spLocks noGrp="1"/>
          </p:cNvSpPr>
          <p:nvPr>
            <p:ph type="title"/>
          </p:nvPr>
        </p:nvSpPr>
        <p:spPr>
          <a:xfrm>
            <a:off x="588263" y="457200"/>
            <a:ext cx="11018520" cy="553998"/>
          </a:xfrm>
        </p:spPr>
        <p:txBody>
          <a:bodyPr/>
          <a:lstStyle/>
          <a:p>
            <a:r>
              <a:rPr lang="en-US"/>
              <a:t>Data Processing: What we’ve built so far…</a:t>
            </a:r>
          </a:p>
        </p:txBody>
      </p:sp>
      <p:sp>
        <p:nvSpPr>
          <p:cNvPr id="34" name="TextBox 33">
            <a:extLst>
              <a:ext uri="{FF2B5EF4-FFF2-40B4-BE49-F238E27FC236}">
                <a16:creationId xmlns:a16="http://schemas.microsoft.com/office/drawing/2014/main" id="{83EACB8C-4E2E-4626-A098-C524734B3986}"/>
              </a:ext>
            </a:extLst>
          </p:cNvPr>
          <p:cNvSpPr txBox="1"/>
          <p:nvPr/>
        </p:nvSpPr>
        <p:spPr>
          <a:xfrm>
            <a:off x="671285" y="1475920"/>
            <a:ext cx="4568535" cy="923330"/>
          </a:xfrm>
          <a:prstGeom prst="rect">
            <a:avLst/>
          </a:prstGeom>
          <a:noFill/>
          <a:ln w="28575">
            <a:noFill/>
            <a:prstDash val="sysDash"/>
            <a:headEnd type="none" w="lg" len="med"/>
            <a:tailEnd type="none" w="lg" len="med"/>
          </a:ln>
        </p:spPr>
        <p:style>
          <a:lnRef idx="3">
            <a:schemeClr val="accent5"/>
          </a:lnRef>
          <a:fillRef idx="0">
            <a:schemeClr val="accent5"/>
          </a:fillRef>
          <a:effectRef idx="2">
            <a:schemeClr val="accent5"/>
          </a:effectRef>
          <a:fontRef idx="minor">
            <a:schemeClr val="tx1"/>
          </a:fontRef>
        </p:style>
        <p:txBody>
          <a:bodyPr wrap="square" lIns="0" tIns="0" rIns="0" bIns="0" rtlCol="0">
            <a:spAutoFit/>
          </a:bodyPr>
          <a:lstStyle/>
          <a:p>
            <a:r>
              <a:rPr lang="en-US" sz="2000" b="1"/>
              <a:t> Step 1:</a:t>
            </a:r>
          </a:p>
          <a:p>
            <a:pPr marL="342900" indent="-342900">
              <a:buFont typeface="Arial" panose="020B0604020202020204" pitchFamily="34" charset="0"/>
              <a:buChar char="•"/>
            </a:pPr>
            <a:r>
              <a:rPr lang="en-US" sz="2000"/>
              <a:t>Call API &amp;  Download Hourly Files </a:t>
            </a:r>
          </a:p>
          <a:p>
            <a:pPr marL="342900" indent="-342900">
              <a:buFont typeface="Arial" panose="020B0604020202020204" pitchFamily="34" charset="0"/>
              <a:buChar char="•"/>
            </a:pPr>
            <a:r>
              <a:rPr lang="en-US" sz="2000"/>
              <a:t>Store the files in Azure Blob Storage</a:t>
            </a:r>
          </a:p>
        </p:txBody>
      </p:sp>
      <p:sp>
        <p:nvSpPr>
          <p:cNvPr id="37" name="Left Bracket 36">
            <a:extLst>
              <a:ext uri="{FF2B5EF4-FFF2-40B4-BE49-F238E27FC236}">
                <a16:creationId xmlns:a16="http://schemas.microsoft.com/office/drawing/2014/main" id="{B66C20E9-171C-4FC8-B6EE-2095ABF399CD}"/>
              </a:ext>
            </a:extLst>
          </p:cNvPr>
          <p:cNvSpPr/>
          <p:nvPr/>
        </p:nvSpPr>
        <p:spPr>
          <a:xfrm rot="5400000">
            <a:off x="3214688" y="842963"/>
            <a:ext cx="333375" cy="5848354"/>
          </a:xfrm>
          <a:prstGeom prst="leftBracket">
            <a:avLst/>
          </a:prstGeom>
          <a:ln w="28575">
            <a:headEnd type="none" w="lg" len="med"/>
            <a:tailEnd type="none" w="lg"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49" name="Oval 48">
            <a:extLst>
              <a:ext uri="{FF2B5EF4-FFF2-40B4-BE49-F238E27FC236}">
                <a16:creationId xmlns:a16="http://schemas.microsoft.com/office/drawing/2014/main" id="{54B0529B-D513-4532-A346-36D469D0DB5B}"/>
              </a:ext>
            </a:extLst>
          </p:cNvPr>
          <p:cNvSpPr/>
          <p:nvPr/>
        </p:nvSpPr>
        <p:spPr bwMode="auto">
          <a:xfrm>
            <a:off x="6071428" y="4435213"/>
            <a:ext cx="223200" cy="2232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0" name="Flowchart: Magnetic Disk 49">
            <a:extLst>
              <a:ext uri="{FF2B5EF4-FFF2-40B4-BE49-F238E27FC236}">
                <a16:creationId xmlns:a16="http://schemas.microsoft.com/office/drawing/2014/main" id="{7FF66D77-DA3D-4F7E-91FD-8F2FCF5ED908}"/>
              </a:ext>
            </a:extLst>
          </p:cNvPr>
          <p:cNvSpPr/>
          <p:nvPr/>
        </p:nvSpPr>
        <p:spPr bwMode="auto">
          <a:xfrm>
            <a:off x="4959028" y="3956413"/>
            <a:ext cx="1216800" cy="1180800"/>
          </a:xfrm>
          <a:prstGeom prst="flowChartMagneticDisk">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err="1">
                <a:solidFill>
                  <a:schemeClr val="tx1"/>
                </a:solidFill>
                <a:ea typeface="Segoe UI" pitchFamily="34" charset="0"/>
                <a:cs typeface="Segoe UI" pitchFamily="34" charset="0"/>
              </a:rPr>
              <a:t>CosmosDB</a:t>
            </a:r>
            <a:endParaRPr lang="en-US" sz="1400">
              <a:solidFill>
                <a:schemeClr val="tx1"/>
              </a:solidFill>
              <a:ea typeface="Segoe UI" pitchFamily="34" charset="0"/>
              <a:cs typeface="Segoe UI" pitchFamily="34" charset="0"/>
            </a:endParaRPr>
          </a:p>
          <a:p>
            <a:pPr algn="l" defTabSz="932472" fontAlgn="base">
              <a:spcBef>
                <a:spcPct val="0"/>
              </a:spcBef>
              <a:spcAft>
                <a:spcPct val="0"/>
              </a:spcAft>
            </a:pPr>
            <a:r>
              <a:rPr lang="en-US" sz="1400">
                <a:solidFill>
                  <a:schemeClr val="tx1"/>
                </a:solidFill>
                <a:ea typeface="Segoe UI" pitchFamily="34" charset="0"/>
                <a:cs typeface="Segoe UI" pitchFamily="34" charset="0"/>
              </a:rPr>
              <a:t>Table #1</a:t>
            </a:r>
          </a:p>
        </p:txBody>
      </p:sp>
      <p:sp>
        <p:nvSpPr>
          <p:cNvPr id="51" name="Rectangle 50">
            <a:extLst>
              <a:ext uri="{FF2B5EF4-FFF2-40B4-BE49-F238E27FC236}">
                <a16:creationId xmlns:a16="http://schemas.microsoft.com/office/drawing/2014/main" id="{11AFEF01-A3B0-4FDF-A2E8-ECD24C90F3CF}"/>
              </a:ext>
            </a:extLst>
          </p:cNvPr>
          <p:cNvSpPr/>
          <p:nvPr/>
        </p:nvSpPr>
        <p:spPr bwMode="auto">
          <a:xfrm>
            <a:off x="9347428" y="4093813"/>
            <a:ext cx="1800000" cy="1994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a:solidFill>
                  <a:schemeClr val="tx1"/>
                </a:solidFill>
                <a:cs typeface="Segoe UI" pitchFamily="34" charset="0"/>
              </a:rPr>
              <a:t>App Services </a:t>
            </a:r>
          </a:p>
          <a:p>
            <a:pPr defTabSz="932472" fontAlgn="base">
              <a:spcBef>
                <a:spcPct val="0"/>
              </a:spcBef>
              <a:spcAft>
                <a:spcPct val="0"/>
              </a:spcAft>
            </a:pPr>
            <a:r>
              <a:rPr lang="en-US" sz="1400">
                <a:solidFill>
                  <a:schemeClr val="tx1"/>
                </a:solidFill>
                <a:cs typeface="Segoe UI" pitchFamily="34" charset="0"/>
              </a:rPr>
              <a:t>(Web Hosting)</a:t>
            </a:r>
          </a:p>
        </p:txBody>
      </p:sp>
      <p:sp>
        <p:nvSpPr>
          <p:cNvPr id="52" name="Oval 51">
            <a:extLst>
              <a:ext uri="{FF2B5EF4-FFF2-40B4-BE49-F238E27FC236}">
                <a16:creationId xmlns:a16="http://schemas.microsoft.com/office/drawing/2014/main" id="{2E28A9F7-CCE4-42FB-878B-34938C3310AF}"/>
              </a:ext>
            </a:extLst>
          </p:cNvPr>
          <p:cNvSpPr/>
          <p:nvPr/>
        </p:nvSpPr>
        <p:spPr bwMode="auto">
          <a:xfrm>
            <a:off x="6339028" y="5232013"/>
            <a:ext cx="223200" cy="2232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74EE006E-249C-4873-A885-13D07ECDC571}"/>
              </a:ext>
            </a:extLst>
          </p:cNvPr>
          <p:cNvSpPr/>
          <p:nvPr/>
        </p:nvSpPr>
        <p:spPr bwMode="auto">
          <a:xfrm>
            <a:off x="6465028" y="5232013"/>
            <a:ext cx="223200" cy="2232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9C426CE0-4D74-4777-8C26-D59B1D661F3C}"/>
              </a:ext>
            </a:extLst>
          </p:cNvPr>
          <p:cNvSpPr/>
          <p:nvPr/>
        </p:nvSpPr>
        <p:spPr bwMode="auto">
          <a:xfrm>
            <a:off x="7043428" y="4435213"/>
            <a:ext cx="223200" cy="2232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307A0310-AE59-4C68-BE3E-86206C8F24A3}"/>
              </a:ext>
            </a:extLst>
          </p:cNvPr>
          <p:cNvSpPr/>
          <p:nvPr/>
        </p:nvSpPr>
        <p:spPr>
          <a:xfrm>
            <a:off x="9462358" y="4724821"/>
            <a:ext cx="1584814" cy="1275941"/>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lumMod val="85000"/>
                </a:schemeClr>
              </a:solidFill>
            </a:endParaRPr>
          </a:p>
        </p:txBody>
      </p:sp>
      <p:cxnSp>
        <p:nvCxnSpPr>
          <p:cNvPr id="59" name="Straight Arrow Connector 58">
            <a:extLst>
              <a:ext uri="{FF2B5EF4-FFF2-40B4-BE49-F238E27FC236}">
                <a16:creationId xmlns:a16="http://schemas.microsoft.com/office/drawing/2014/main" id="{D16CB88B-4B17-41DF-B1F0-88D0CB5BE9FA}"/>
              </a:ext>
            </a:extLst>
          </p:cNvPr>
          <p:cNvCxnSpPr>
            <a:cxnSpLocks/>
          </p:cNvCxnSpPr>
          <p:nvPr/>
        </p:nvCxnSpPr>
        <p:spPr>
          <a:xfrm>
            <a:off x="2030428" y="4546813"/>
            <a:ext cx="684000" cy="0"/>
          </a:xfrm>
          <a:prstGeom prst="straightConnector1">
            <a:avLst/>
          </a:prstGeom>
          <a:ln>
            <a:solidFill>
              <a:srgbClr val="000000"/>
            </a:solidFill>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60" name="Rectangle 59">
            <a:extLst>
              <a:ext uri="{FF2B5EF4-FFF2-40B4-BE49-F238E27FC236}">
                <a16:creationId xmlns:a16="http://schemas.microsoft.com/office/drawing/2014/main" id="{FB2BF53C-E33D-4E17-914C-516761F36373}"/>
              </a:ext>
            </a:extLst>
          </p:cNvPr>
          <p:cNvSpPr/>
          <p:nvPr/>
        </p:nvSpPr>
        <p:spPr bwMode="auto">
          <a:xfrm>
            <a:off x="2973628" y="4089613"/>
            <a:ext cx="1008000" cy="914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ea typeface="Segoe UI" pitchFamily="34" charset="0"/>
                <a:cs typeface="Segoe UI" pitchFamily="34" charset="0"/>
              </a:rPr>
              <a:t>Azure Storage</a:t>
            </a:r>
            <a:endParaRPr lang="en-US" sz="1200">
              <a:solidFill>
                <a:schemeClr val="tx1"/>
              </a:solidFill>
              <a:ea typeface="Segoe UI" pitchFamily="34" charset="0"/>
              <a:cs typeface="Segoe UI" pitchFamily="34" charset="0"/>
            </a:endParaRPr>
          </a:p>
        </p:txBody>
      </p:sp>
      <p:cxnSp>
        <p:nvCxnSpPr>
          <p:cNvPr id="61" name="Straight Arrow Connector 60">
            <a:extLst>
              <a:ext uri="{FF2B5EF4-FFF2-40B4-BE49-F238E27FC236}">
                <a16:creationId xmlns:a16="http://schemas.microsoft.com/office/drawing/2014/main" id="{6F92CA06-3FD8-4E54-8BFB-FE77AFEF4B48}"/>
              </a:ext>
            </a:extLst>
          </p:cNvPr>
          <p:cNvCxnSpPr>
            <a:cxnSpLocks/>
          </p:cNvCxnSpPr>
          <p:nvPr/>
        </p:nvCxnSpPr>
        <p:spPr>
          <a:xfrm>
            <a:off x="4071628" y="4546813"/>
            <a:ext cx="684000" cy="0"/>
          </a:xfrm>
          <a:prstGeom prst="straightConnector1">
            <a:avLst/>
          </a:prstGeom>
          <a:ln>
            <a:solidFill>
              <a:srgbClr val="000000"/>
            </a:solidFill>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62" name="Flowchart: Magnetic Disk 61">
            <a:extLst>
              <a:ext uri="{FF2B5EF4-FFF2-40B4-BE49-F238E27FC236}">
                <a16:creationId xmlns:a16="http://schemas.microsoft.com/office/drawing/2014/main" id="{04F1805C-C597-41C5-8C19-D1410B6F73FB}"/>
              </a:ext>
            </a:extLst>
          </p:cNvPr>
          <p:cNvSpPr/>
          <p:nvPr/>
        </p:nvSpPr>
        <p:spPr bwMode="auto">
          <a:xfrm>
            <a:off x="7153228" y="3956413"/>
            <a:ext cx="1216800" cy="1180800"/>
          </a:xfrm>
          <a:prstGeom prst="flowChartMagneticDisk">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err="1">
                <a:solidFill>
                  <a:schemeClr val="tx1"/>
                </a:solidFill>
                <a:cs typeface="Segoe UI" pitchFamily="34" charset="0"/>
              </a:rPr>
              <a:t>CosmosDB</a:t>
            </a:r>
            <a:endParaRPr lang="en-US" sz="1400">
              <a:solidFill>
                <a:schemeClr val="tx1"/>
              </a:solidFill>
              <a:cs typeface="Segoe UI" pitchFamily="34" charset="0"/>
            </a:endParaRPr>
          </a:p>
          <a:p>
            <a:pPr defTabSz="932472" fontAlgn="base">
              <a:spcBef>
                <a:spcPct val="0"/>
              </a:spcBef>
              <a:spcAft>
                <a:spcPct val="0"/>
              </a:spcAft>
            </a:pPr>
            <a:r>
              <a:rPr lang="en-US" sz="1400">
                <a:solidFill>
                  <a:schemeClr val="tx1"/>
                </a:solidFill>
                <a:cs typeface="Segoe UI" pitchFamily="34" charset="0"/>
              </a:rPr>
              <a:t>Table #2</a:t>
            </a:r>
          </a:p>
        </p:txBody>
      </p:sp>
      <p:sp>
        <p:nvSpPr>
          <p:cNvPr id="63" name="Rectangle 62">
            <a:extLst>
              <a:ext uri="{FF2B5EF4-FFF2-40B4-BE49-F238E27FC236}">
                <a16:creationId xmlns:a16="http://schemas.microsoft.com/office/drawing/2014/main" id="{521E28B9-2675-4A62-B2F4-656FA725AFB6}"/>
              </a:ext>
            </a:extLst>
          </p:cNvPr>
          <p:cNvSpPr/>
          <p:nvPr/>
        </p:nvSpPr>
        <p:spPr bwMode="auto">
          <a:xfrm>
            <a:off x="5877028" y="5313613"/>
            <a:ext cx="1288800" cy="914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a:solidFill>
                  <a:schemeClr val="tx1"/>
                </a:solidFill>
                <a:cs typeface="Segoe UI" pitchFamily="34" charset="0"/>
              </a:rPr>
              <a:t>Cognitive Services (ML)</a:t>
            </a:r>
          </a:p>
        </p:txBody>
      </p:sp>
      <p:cxnSp>
        <p:nvCxnSpPr>
          <p:cNvPr id="64" name="Connector: Elbow 63">
            <a:extLst>
              <a:ext uri="{FF2B5EF4-FFF2-40B4-BE49-F238E27FC236}">
                <a16:creationId xmlns:a16="http://schemas.microsoft.com/office/drawing/2014/main" id="{76C764CD-B7A3-41BC-AC7F-0824DCC90430}"/>
              </a:ext>
            </a:extLst>
          </p:cNvPr>
          <p:cNvCxnSpPr>
            <a:cxnSpLocks/>
            <a:stCxn id="49" idx="6"/>
            <a:endCxn id="52" idx="0"/>
          </p:cNvCxnSpPr>
          <p:nvPr/>
        </p:nvCxnSpPr>
        <p:spPr>
          <a:xfrm>
            <a:off x="6294628" y="4546813"/>
            <a:ext cx="156000" cy="685200"/>
          </a:xfrm>
          <a:prstGeom prst="bentConnector2">
            <a:avLst/>
          </a:prstGeom>
          <a:ln>
            <a:solidFill>
              <a:srgbClr val="000000"/>
            </a:solidFill>
            <a:headEnd type="non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65" name="Connector: Elbow 64">
            <a:extLst>
              <a:ext uri="{FF2B5EF4-FFF2-40B4-BE49-F238E27FC236}">
                <a16:creationId xmlns:a16="http://schemas.microsoft.com/office/drawing/2014/main" id="{519252D2-5DE5-442D-BE2F-526FDA80A9A9}"/>
              </a:ext>
            </a:extLst>
          </p:cNvPr>
          <p:cNvCxnSpPr>
            <a:cxnSpLocks/>
            <a:stCxn id="53" idx="0"/>
            <a:endCxn id="54" idx="2"/>
          </p:cNvCxnSpPr>
          <p:nvPr/>
        </p:nvCxnSpPr>
        <p:spPr>
          <a:xfrm rot="5400000" flipH="1" flipV="1">
            <a:off x="6467428" y="4656013"/>
            <a:ext cx="685200" cy="466800"/>
          </a:xfrm>
          <a:prstGeom prst="bentConnector2">
            <a:avLst/>
          </a:prstGeom>
          <a:ln>
            <a:solidFill>
              <a:srgbClr val="000000"/>
            </a:solidFill>
            <a:headEnd type="none" w="med" len="med"/>
            <a:tailEnd type="triangle" w="med" len="med"/>
          </a:ln>
        </p:spPr>
        <p:style>
          <a:lnRef idx="3">
            <a:schemeClr val="accent1"/>
          </a:lnRef>
          <a:fillRef idx="0">
            <a:schemeClr val="accent1"/>
          </a:fillRef>
          <a:effectRef idx="2">
            <a:schemeClr val="accent1"/>
          </a:effectRef>
          <a:fontRef idx="minor">
            <a:schemeClr val="tx1"/>
          </a:fontRef>
        </p:style>
      </p:cxnSp>
      <p:cxnSp>
        <p:nvCxnSpPr>
          <p:cNvPr id="66" name="Straight Arrow Connector 65">
            <a:extLst>
              <a:ext uri="{FF2B5EF4-FFF2-40B4-BE49-F238E27FC236}">
                <a16:creationId xmlns:a16="http://schemas.microsoft.com/office/drawing/2014/main" id="{011AF815-7598-4F4A-9050-D646A8BE535A}"/>
              </a:ext>
            </a:extLst>
          </p:cNvPr>
          <p:cNvCxnSpPr>
            <a:cxnSpLocks/>
          </p:cNvCxnSpPr>
          <p:nvPr/>
        </p:nvCxnSpPr>
        <p:spPr>
          <a:xfrm flipV="1">
            <a:off x="8412628" y="4539613"/>
            <a:ext cx="819600" cy="7200"/>
          </a:xfrm>
          <a:prstGeom prst="straightConnector1">
            <a:avLst/>
          </a:prstGeom>
          <a:ln>
            <a:solidFill>
              <a:srgbClr val="000000"/>
            </a:solidFill>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67" name="Oval 66">
            <a:extLst>
              <a:ext uri="{FF2B5EF4-FFF2-40B4-BE49-F238E27FC236}">
                <a16:creationId xmlns:a16="http://schemas.microsoft.com/office/drawing/2014/main" id="{CE45ABA6-0924-420A-9874-F993149B9369}"/>
              </a:ext>
            </a:extLst>
          </p:cNvPr>
          <p:cNvSpPr/>
          <p:nvPr/>
        </p:nvSpPr>
        <p:spPr bwMode="auto">
          <a:xfrm>
            <a:off x="1388398" y="4295041"/>
            <a:ext cx="554400" cy="5544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400">
              <a:solidFill>
                <a:schemeClr val="tx1"/>
              </a:solidFill>
              <a:ea typeface="Segoe UI" pitchFamily="34" charset="0"/>
              <a:cs typeface="Segoe UI" pitchFamily="34" charset="0"/>
            </a:endParaRPr>
          </a:p>
        </p:txBody>
      </p:sp>
      <p:sp>
        <p:nvSpPr>
          <p:cNvPr id="68" name="Rectangle 67">
            <a:extLst>
              <a:ext uri="{FF2B5EF4-FFF2-40B4-BE49-F238E27FC236}">
                <a16:creationId xmlns:a16="http://schemas.microsoft.com/office/drawing/2014/main" id="{C936950E-B078-4A57-A837-6C52F934D3B7}"/>
              </a:ext>
            </a:extLst>
          </p:cNvPr>
          <p:cNvSpPr/>
          <p:nvPr/>
        </p:nvSpPr>
        <p:spPr bwMode="auto">
          <a:xfrm>
            <a:off x="685828" y="4099953"/>
            <a:ext cx="892800" cy="2606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70" name="Group 69">
            <a:extLst>
              <a:ext uri="{FF2B5EF4-FFF2-40B4-BE49-F238E27FC236}">
                <a16:creationId xmlns:a16="http://schemas.microsoft.com/office/drawing/2014/main" id="{24EB9B09-C77D-49E9-BB4C-BAC7DE7A10B2}"/>
              </a:ext>
            </a:extLst>
          </p:cNvPr>
          <p:cNvGrpSpPr/>
          <p:nvPr/>
        </p:nvGrpSpPr>
        <p:grpSpPr>
          <a:xfrm>
            <a:off x="750628" y="4178133"/>
            <a:ext cx="748800" cy="2455200"/>
            <a:chOff x="244800" y="3672000"/>
            <a:chExt cx="748800" cy="2455200"/>
          </a:xfrm>
        </p:grpSpPr>
        <p:sp>
          <p:nvSpPr>
            <p:cNvPr id="71" name="Flowchart: Multidocument 70">
              <a:extLst>
                <a:ext uri="{FF2B5EF4-FFF2-40B4-BE49-F238E27FC236}">
                  <a16:creationId xmlns:a16="http://schemas.microsoft.com/office/drawing/2014/main" id="{85AC25BC-7029-4279-BBFB-2E9EC652D192}"/>
                </a:ext>
              </a:extLst>
            </p:cNvPr>
            <p:cNvSpPr/>
            <p:nvPr/>
          </p:nvSpPr>
          <p:spPr bwMode="auto">
            <a:xfrm>
              <a:off x="244800" y="3672000"/>
              <a:ext cx="748800" cy="75600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2" name="Flowchart: Multidocument 71">
              <a:extLst>
                <a:ext uri="{FF2B5EF4-FFF2-40B4-BE49-F238E27FC236}">
                  <a16:creationId xmlns:a16="http://schemas.microsoft.com/office/drawing/2014/main" id="{A0A81DDB-77FF-4F37-A8AF-330A91ABE06D}"/>
                </a:ext>
              </a:extLst>
            </p:cNvPr>
            <p:cNvSpPr/>
            <p:nvPr/>
          </p:nvSpPr>
          <p:spPr bwMode="auto">
            <a:xfrm>
              <a:off x="244800" y="4521600"/>
              <a:ext cx="748800" cy="75600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3" name="Flowchart: Multidocument 72">
              <a:extLst>
                <a:ext uri="{FF2B5EF4-FFF2-40B4-BE49-F238E27FC236}">
                  <a16:creationId xmlns:a16="http://schemas.microsoft.com/office/drawing/2014/main" id="{9BBA319F-5805-4B7E-98A7-5D425A2F9C94}"/>
                </a:ext>
              </a:extLst>
            </p:cNvPr>
            <p:cNvSpPr/>
            <p:nvPr/>
          </p:nvSpPr>
          <p:spPr bwMode="auto">
            <a:xfrm>
              <a:off x="244800" y="5371200"/>
              <a:ext cx="748800" cy="75600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74" name="TextBox 73">
            <a:extLst>
              <a:ext uri="{FF2B5EF4-FFF2-40B4-BE49-F238E27FC236}">
                <a16:creationId xmlns:a16="http://schemas.microsoft.com/office/drawing/2014/main" id="{4E96989A-2D66-4D57-B516-73A4C2449DC2}"/>
              </a:ext>
            </a:extLst>
          </p:cNvPr>
          <p:cNvSpPr txBox="1"/>
          <p:nvPr/>
        </p:nvSpPr>
        <p:spPr>
          <a:xfrm>
            <a:off x="1431485" y="4464518"/>
            <a:ext cx="439200" cy="215444"/>
          </a:xfrm>
          <a:prstGeom prst="rect">
            <a:avLst/>
          </a:prstGeom>
          <a:solidFill>
            <a:schemeClr val="bg1"/>
          </a:solidFill>
          <a:ln>
            <a:solidFill>
              <a:schemeClr val="tx1"/>
            </a:solidFill>
          </a:ln>
        </p:spPr>
        <p:txBody>
          <a:bodyPr wrap="square" lIns="0" tIns="0" rIns="0" bIns="0" rtlCol="0">
            <a:spAutoFit/>
          </a:bodyPr>
          <a:lstStyle/>
          <a:p>
            <a:pPr algn="ctr"/>
            <a:r>
              <a:rPr lang="en-US" sz="1400">
                <a:gradFill>
                  <a:gsLst>
                    <a:gs pos="2917">
                      <a:schemeClr val="tx1"/>
                    </a:gs>
                    <a:gs pos="30000">
                      <a:schemeClr val="tx1"/>
                    </a:gs>
                  </a:gsLst>
                  <a:lin ang="5400000" scaled="0"/>
                </a:gradFill>
              </a:rPr>
              <a:t>API</a:t>
            </a:r>
          </a:p>
        </p:txBody>
      </p:sp>
      <p:sp>
        <p:nvSpPr>
          <p:cNvPr id="75" name="TextBox 74">
            <a:extLst>
              <a:ext uri="{FF2B5EF4-FFF2-40B4-BE49-F238E27FC236}">
                <a16:creationId xmlns:a16="http://schemas.microsoft.com/office/drawing/2014/main" id="{8C07FD46-319C-4D00-BD66-9194258E442D}"/>
              </a:ext>
            </a:extLst>
          </p:cNvPr>
          <p:cNvSpPr txBox="1"/>
          <p:nvPr/>
        </p:nvSpPr>
        <p:spPr>
          <a:xfrm>
            <a:off x="787828" y="4343733"/>
            <a:ext cx="590400" cy="430887"/>
          </a:xfrm>
          <a:prstGeom prst="rect">
            <a:avLst/>
          </a:prstGeom>
          <a:noFill/>
        </p:spPr>
        <p:txBody>
          <a:bodyPr wrap="square" lIns="0" tIns="0" rIns="0" bIns="0" rtlCol="0">
            <a:spAutoFit/>
          </a:bodyPr>
          <a:lstStyle/>
          <a:p>
            <a:pPr algn="l"/>
            <a:r>
              <a:rPr lang="en-US" sz="1400" err="1">
                <a:gradFill>
                  <a:gsLst>
                    <a:gs pos="2917">
                      <a:schemeClr val="tx1"/>
                    </a:gs>
                    <a:gs pos="30000">
                      <a:schemeClr val="tx1"/>
                    </a:gs>
                  </a:gsLst>
                  <a:lin ang="5400000" scaled="0"/>
                </a:gradFill>
              </a:rPr>
              <a:t>Github</a:t>
            </a:r>
            <a:endParaRPr lang="en-US" sz="1400">
              <a:gradFill>
                <a:gsLst>
                  <a:gs pos="2917">
                    <a:schemeClr val="tx1"/>
                  </a:gs>
                  <a:gs pos="30000">
                    <a:schemeClr val="tx1"/>
                  </a:gs>
                </a:gsLst>
                <a:lin ang="5400000" scaled="0"/>
              </a:gradFill>
            </a:endParaRPr>
          </a:p>
          <a:p>
            <a:pPr algn="l"/>
            <a:r>
              <a:rPr lang="en-US" sz="1400">
                <a:gradFill>
                  <a:gsLst>
                    <a:gs pos="2917">
                      <a:schemeClr val="tx1"/>
                    </a:gs>
                    <a:gs pos="30000">
                      <a:schemeClr val="tx1"/>
                    </a:gs>
                  </a:gsLst>
                  <a:lin ang="5400000" scaled="0"/>
                </a:gradFill>
              </a:rPr>
              <a:t>Data</a:t>
            </a:r>
          </a:p>
        </p:txBody>
      </p:sp>
      <p:sp>
        <p:nvSpPr>
          <p:cNvPr id="76" name="TextBox 75">
            <a:extLst>
              <a:ext uri="{FF2B5EF4-FFF2-40B4-BE49-F238E27FC236}">
                <a16:creationId xmlns:a16="http://schemas.microsoft.com/office/drawing/2014/main" id="{E723376C-912A-4C7E-859C-11AAFA556D0F}"/>
              </a:ext>
            </a:extLst>
          </p:cNvPr>
          <p:cNvSpPr txBox="1"/>
          <p:nvPr/>
        </p:nvSpPr>
        <p:spPr>
          <a:xfrm>
            <a:off x="787828" y="5194533"/>
            <a:ext cx="590400" cy="430887"/>
          </a:xfrm>
          <a:prstGeom prst="rect">
            <a:avLst/>
          </a:prstGeom>
          <a:noFill/>
        </p:spPr>
        <p:txBody>
          <a:bodyPr wrap="square" lIns="0" tIns="0" rIns="0" bIns="0" rtlCol="0">
            <a:spAutoFit/>
          </a:bodyPr>
          <a:lstStyle/>
          <a:p>
            <a:pPr algn="l"/>
            <a:r>
              <a:rPr lang="en-US" sz="1400" err="1">
                <a:gradFill>
                  <a:gsLst>
                    <a:gs pos="2917">
                      <a:schemeClr val="tx1"/>
                    </a:gs>
                    <a:gs pos="30000">
                      <a:schemeClr val="tx1"/>
                    </a:gs>
                  </a:gsLst>
                  <a:lin ang="5400000" scaled="0"/>
                </a:gradFill>
              </a:rPr>
              <a:t>Github</a:t>
            </a:r>
            <a:endParaRPr lang="en-US" sz="1400">
              <a:gradFill>
                <a:gsLst>
                  <a:gs pos="2917">
                    <a:schemeClr val="tx1"/>
                  </a:gs>
                  <a:gs pos="30000">
                    <a:schemeClr val="tx1"/>
                  </a:gs>
                </a:gsLst>
                <a:lin ang="5400000" scaled="0"/>
              </a:gradFill>
            </a:endParaRPr>
          </a:p>
          <a:p>
            <a:pPr algn="l"/>
            <a:r>
              <a:rPr lang="en-US" sz="1400">
                <a:gradFill>
                  <a:gsLst>
                    <a:gs pos="2917">
                      <a:schemeClr val="tx1"/>
                    </a:gs>
                    <a:gs pos="30000">
                      <a:schemeClr val="tx1"/>
                    </a:gs>
                  </a:gsLst>
                  <a:lin ang="5400000" scaled="0"/>
                </a:gradFill>
              </a:rPr>
              <a:t>Data</a:t>
            </a:r>
          </a:p>
        </p:txBody>
      </p:sp>
      <p:sp>
        <p:nvSpPr>
          <p:cNvPr id="77" name="TextBox 76">
            <a:extLst>
              <a:ext uri="{FF2B5EF4-FFF2-40B4-BE49-F238E27FC236}">
                <a16:creationId xmlns:a16="http://schemas.microsoft.com/office/drawing/2014/main" id="{F60BADFD-E3F8-4E78-B85F-41D3A9551F6F}"/>
              </a:ext>
            </a:extLst>
          </p:cNvPr>
          <p:cNvSpPr txBox="1"/>
          <p:nvPr/>
        </p:nvSpPr>
        <p:spPr>
          <a:xfrm>
            <a:off x="787828" y="6044133"/>
            <a:ext cx="590400" cy="430887"/>
          </a:xfrm>
          <a:prstGeom prst="rect">
            <a:avLst/>
          </a:prstGeom>
          <a:noFill/>
        </p:spPr>
        <p:txBody>
          <a:bodyPr wrap="square" lIns="0" tIns="0" rIns="0" bIns="0" rtlCol="0">
            <a:spAutoFit/>
          </a:bodyPr>
          <a:lstStyle/>
          <a:p>
            <a:pPr algn="l"/>
            <a:r>
              <a:rPr lang="en-US" sz="1400" err="1">
                <a:gradFill>
                  <a:gsLst>
                    <a:gs pos="2917">
                      <a:schemeClr val="tx1"/>
                    </a:gs>
                    <a:gs pos="30000">
                      <a:schemeClr val="tx1"/>
                    </a:gs>
                  </a:gsLst>
                  <a:lin ang="5400000" scaled="0"/>
                </a:gradFill>
              </a:rPr>
              <a:t>Github</a:t>
            </a:r>
            <a:endParaRPr lang="en-US" sz="1400">
              <a:gradFill>
                <a:gsLst>
                  <a:gs pos="2917">
                    <a:schemeClr val="tx1"/>
                  </a:gs>
                  <a:gs pos="30000">
                    <a:schemeClr val="tx1"/>
                  </a:gs>
                </a:gsLst>
                <a:lin ang="5400000" scaled="0"/>
              </a:gradFill>
            </a:endParaRPr>
          </a:p>
          <a:p>
            <a:pPr algn="l"/>
            <a:r>
              <a:rPr lang="en-US" sz="1400">
                <a:gradFill>
                  <a:gsLst>
                    <a:gs pos="2917">
                      <a:schemeClr val="tx1"/>
                    </a:gs>
                    <a:gs pos="30000">
                      <a:schemeClr val="tx1"/>
                    </a:gs>
                  </a:gsLst>
                  <a:lin ang="5400000" scaled="0"/>
                </a:gradFill>
              </a:rPr>
              <a:t>Data</a:t>
            </a:r>
          </a:p>
        </p:txBody>
      </p:sp>
      <p:sp>
        <p:nvSpPr>
          <p:cNvPr id="33" name="TextBox 32">
            <a:extLst>
              <a:ext uri="{FF2B5EF4-FFF2-40B4-BE49-F238E27FC236}">
                <a16:creationId xmlns:a16="http://schemas.microsoft.com/office/drawing/2014/main" id="{C59876EA-638C-413A-99A2-0C9C747CF273}"/>
              </a:ext>
            </a:extLst>
          </p:cNvPr>
          <p:cNvSpPr txBox="1"/>
          <p:nvPr/>
        </p:nvSpPr>
        <p:spPr>
          <a:xfrm>
            <a:off x="5529035" y="1475920"/>
            <a:ext cx="6939190" cy="1538883"/>
          </a:xfrm>
          <a:prstGeom prst="rect">
            <a:avLst/>
          </a:prstGeom>
          <a:ln w="9525">
            <a:noFill/>
            <a:headEnd type="none" w="lg" len="med"/>
            <a:tailEnd type="none" w="lg" len="med"/>
          </a:ln>
        </p:spPr>
        <p:style>
          <a:lnRef idx="3">
            <a:schemeClr val="accent5"/>
          </a:lnRef>
          <a:fillRef idx="0">
            <a:schemeClr val="accent5"/>
          </a:fillRef>
          <a:effectRef idx="2">
            <a:schemeClr val="accent5"/>
          </a:effectRef>
          <a:fontRef idx="minor">
            <a:schemeClr val="tx1"/>
          </a:fontRef>
        </p:style>
        <p:txBody>
          <a:bodyPr wrap="square" lIns="0" tIns="0" rIns="0" bIns="0" rtlCol="0">
            <a:spAutoFit/>
          </a:bodyPr>
          <a:lstStyle/>
          <a:p>
            <a:r>
              <a:rPr lang="en-US" sz="2000" b="1">
                <a:gradFill>
                  <a:gsLst>
                    <a:gs pos="2917">
                      <a:schemeClr val="tx1"/>
                    </a:gs>
                    <a:gs pos="30000">
                      <a:schemeClr val="tx1"/>
                    </a:gs>
                  </a:gsLst>
                  <a:lin ang="5400000" scaled="0"/>
                </a:gradFill>
              </a:rPr>
              <a:t>Step 2:</a:t>
            </a:r>
          </a:p>
          <a:p>
            <a:pPr marL="342900" indent="-342900">
              <a:buFont typeface="Arial" panose="020B0604020202020204" pitchFamily="34" charset="0"/>
              <a:buChar char="•"/>
            </a:pPr>
            <a:r>
              <a:rPr lang="en-US" sz="2000">
                <a:gradFill>
                  <a:gsLst>
                    <a:gs pos="2917">
                      <a:schemeClr val="tx1"/>
                    </a:gs>
                    <a:gs pos="30000">
                      <a:schemeClr val="tx1"/>
                    </a:gs>
                  </a:gsLst>
                  <a:lin ang="5400000" scaled="0"/>
                </a:gradFill>
              </a:rPr>
              <a:t>Unzip &amp; Transform the data into JSON</a:t>
            </a:r>
          </a:p>
          <a:p>
            <a:pPr marL="342900" indent="-342900">
              <a:buFont typeface="Arial" panose="020B0604020202020204" pitchFamily="34" charset="0"/>
              <a:buChar char="•"/>
            </a:pPr>
            <a:r>
              <a:rPr lang="en-US" sz="2000">
                <a:gradFill>
                  <a:gsLst>
                    <a:gs pos="2917">
                      <a:schemeClr val="tx1"/>
                    </a:gs>
                    <a:gs pos="30000">
                      <a:schemeClr val="tx1"/>
                    </a:gs>
                  </a:gsLst>
                  <a:lin ang="5400000" scaled="0"/>
                </a:gradFill>
              </a:rPr>
              <a:t>Filter on event type [New Issue Creation]</a:t>
            </a:r>
          </a:p>
          <a:p>
            <a:pPr marL="342900" indent="-342900">
              <a:buFont typeface="Arial" panose="020B0604020202020204" pitchFamily="34" charset="0"/>
              <a:buChar char="•"/>
            </a:pPr>
            <a:r>
              <a:rPr lang="en-US" sz="2000">
                <a:gradFill>
                  <a:gsLst>
                    <a:gs pos="2917">
                      <a:schemeClr val="tx1"/>
                    </a:gs>
                    <a:gs pos="30000">
                      <a:schemeClr val="tx1"/>
                    </a:gs>
                  </a:gsLst>
                  <a:lin ang="5400000" scaled="0"/>
                </a:gradFill>
              </a:rPr>
              <a:t>Reshape the data </a:t>
            </a:r>
          </a:p>
          <a:p>
            <a:pPr marL="342900" indent="-342900">
              <a:buFont typeface="Arial" panose="020B0604020202020204" pitchFamily="34" charset="0"/>
              <a:buChar char="•"/>
            </a:pPr>
            <a:r>
              <a:rPr lang="en-US" sz="2000">
                <a:gradFill>
                  <a:gsLst>
                    <a:gs pos="2917">
                      <a:schemeClr val="tx1"/>
                    </a:gs>
                    <a:gs pos="30000">
                      <a:schemeClr val="tx1"/>
                    </a:gs>
                  </a:gsLst>
                  <a:lin ang="5400000" scaled="0"/>
                </a:gradFill>
              </a:rPr>
              <a:t>Store in </a:t>
            </a:r>
            <a:r>
              <a:rPr lang="en-US" sz="2000" err="1">
                <a:gradFill>
                  <a:gsLst>
                    <a:gs pos="2917">
                      <a:schemeClr val="tx1"/>
                    </a:gs>
                    <a:gs pos="30000">
                      <a:schemeClr val="tx1"/>
                    </a:gs>
                  </a:gsLst>
                  <a:lin ang="5400000" scaled="0"/>
                </a:gradFill>
              </a:rPr>
              <a:t>CosmosDB</a:t>
            </a:r>
            <a:r>
              <a:rPr lang="en-US" sz="2000">
                <a:gradFill>
                  <a:gsLst>
                    <a:gs pos="2917">
                      <a:schemeClr val="tx1"/>
                    </a:gs>
                    <a:gs pos="30000">
                      <a:schemeClr val="tx1"/>
                    </a:gs>
                  </a:gsLst>
                  <a:lin ang="5400000" scaled="0"/>
                </a:gradFill>
              </a:rPr>
              <a:t> (Table #1)</a:t>
            </a:r>
          </a:p>
        </p:txBody>
      </p:sp>
      <p:cxnSp>
        <p:nvCxnSpPr>
          <p:cNvPr id="4" name="Straight Connector 3">
            <a:extLst>
              <a:ext uri="{FF2B5EF4-FFF2-40B4-BE49-F238E27FC236}">
                <a16:creationId xmlns:a16="http://schemas.microsoft.com/office/drawing/2014/main" id="{8F6AFCCF-8A74-41AB-A5E1-3A7956EF6FAA}"/>
              </a:ext>
            </a:extLst>
          </p:cNvPr>
          <p:cNvCxnSpPr>
            <a:cxnSpLocks/>
          </p:cNvCxnSpPr>
          <p:nvPr/>
        </p:nvCxnSpPr>
        <p:spPr>
          <a:xfrm flipV="1">
            <a:off x="5554078" y="3263902"/>
            <a:ext cx="0" cy="3479798"/>
          </a:xfrm>
          <a:prstGeom prst="line">
            <a:avLst/>
          </a:prstGeom>
          <a:ln w="1270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DE6F3D1-05EB-40EB-8ADD-FF446782580F}"/>
              </a:ext>
            </a:extLst>
          </p:cNvPr>
          <p:cNvSpPr/>
          <p:nvPr/>
        </p:nvSpPr>
        <p:spPr bwMode="auto">
          <a:xfrm>
            <a:off x="266700" y="3263900"/>
            <a:ext cx="5238750" cy="3492500"/>
          </a:xfrm>
          <a:prstGeom prst="rect">
            <a:avLst/>
          </a:prstGeom>
          <a:solidFill>
            <a:srgbClr val="107C10">
              <a:alpha val="25098"/>
            </a:srgb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8" name="Group 37">
            <a:extLst>
              <a:ext uri="{FF2B5EF4-FFF2-40B4-BE49-F238E27FC236}">
                <a16:creationId xmlns:a16="http://schemas.microsoft.com/office/drawing/2014/main" id="{F8BA5FC4-53DA-420F-8E67-BB8B3D2EE79C}"/>
              </a:ext>
            </a:extLst>
          </p:cNvPr>
          <p:cNvGrpSpPr/>
          <p:nvPr/>
        </p:nvGrpSpPr>
        <p:grpSpPr>
          <a:xfrm>
            <a:off x="9462358" y="4705813"/>
            <a:ext cx="1584814" cy="1294950"/>
            <a:chOff x="7221943" y="3082481"/>
            <a:chExt cx="3122585" cy="2842069"/>
          </a:xfrm>
        </p:grpSpPr>
        <p:pic>
          <p:nvPicPr>
            <p:cNvPr id="39" name="Picture 2" descr="Image result for website with data visualization">
              <a:extLst>
                <a:ext uri="{FF2B5EF4-FFF2-40B4-BE49-F238E27FC236}">
                  <a16:creationId xmlns:a16="http://schemas.microsoft.com/office/drawing/2014/main" id="{939C150E-F820-44AD-9BBB-3DAA29CD6AB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7233528" y="3082481"/>
              <a:ext cx="3005754" cy="2782712"/>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889EB1D2-3806-4CB1-9656-885C64987BED}"/>
                </a:ext>
              </a:extLst>
            </p:cNvPr>
            <p:cNvSpPr/>
            <p:nvPr/>
          </p:nvSpPr>
          <p:spPr>
            <a:xfrm>
              <a:off x="7221943" y="3124200"/>
              <a:ext cx="3122585" cy="28003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spTree>
    <p:extLst>
      <p:ext uri="{BB962C8B-B14F-4D97-AF65-F5344CB8AC3E}">
        <p14:creationId xmlns:p14="http://schemas.microsoft.com/office/powerpoint/2010/main" val="2409012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grpId="0" nodeType="withEffect">
                                  <p:stCondLst>
                                    <p:cond delay="1000"/>
                                  </p:stCondLst>
                                  <p:childTnLst>
                                    <p:animClr clrSpc="rgb" dir="cw">
                                      <p:cBhvr override="childStyle">
                                        <p:cTn id="6" dur="2000" fill="hold"/>
                                        <p:tgtEl>
                                          <p:spTgt spid="34"/>
                                        </p:tgtEl>
                                        <p:attrNameLst>
                                          <p:attrName>style.color</p:attrName>
                                        </p:attrNameLst>
                                      </p:cBhvr>
                                      <p:to>
                                        <a:srgbClr val="008000"/>
                                      </p:to>
                                    </p:animClr>
                                  </p:childTnLst>
                                </p:cTn>
                              </p:par>
                              <p:par>
                                <p:cTn id="7" presetID="10" presetClass="entr" presetSubtype="0" fill="hold" grpId="0" nodeType="withEffect">
                                  <p:stCondLst>
                                    <p:cond delay="10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1000"/>
                                        <p:tgtEl>
                                          <p:spTgt spid="7"/>
                                        </p:tgtEl>
                                      </p:cBhvr>
                                    </p:animEffect>
                                  </p:childTnLst>
                                </p:cTn>
                              </p:par>
                              <p:par>
                                <p:cTn id="10" presetID="10" presetClass="entr" presetSubtype="0" fill="hold" nodeType="withEffect">
                                  <p:stCondLst>
                                    <p:cond delay="10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5510784" cy="498598"/>
          </a:xfrm>
        </p:spPr>
        <p:txBody>
          <a:bodyPr/>
          <a:lstStyle/>
          <a:p>
            <a:pPr algn="ctr"/>
            <a:r>
              <a:rPr lang="en-US"/>
              <a:t>Machine Learning</a:t>
            </a:r>
          </a:p>
        </p:txBody>
      </p:sp>
    </p:spTree>
    <p:extLst>
      <p:ext uri="{BB962C8B-B14F-4D97-AF65-F5344CB8AC3E}">
        <p14:creationId xmlns:p14="http://schemas.microsoft.com/office/powerpoint/2010/main" val="1226085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C0F41-AA00-415D-8793-AE7C2797B936}"/>
              </a:ext>
            </a:extLst>
          </p:cNvPr>
          <p:cNvSpPr>
            <a:spLocks noGrp="1"/>
          </p:cNvSpPr>
          <p:nvPr>
            <p:ph type="title"/>
          </p:nvPr>
        </p:nvSpPr>
        <p:spPr/>
        <p:txBody>
          <a:bodyPr/>
          <a:lstStyle/>
          <a:p>
            <a:r>
              <a:rPr lang="en-US"/>
              <a:t>Today’s App Architecture </a:t>
            </a:r>
          </a:p>
        </p:txBody>
      </p:sp>
      <p:sp>
        <p:nvSpPr>
          <p:cNvPr id="34" name="TextBox 33">
            <a:extLst>
              <a:ext uri="{FF2B5EF4-FFF2-40B4-BE49-F238E27FC236}">
                <a16:creationId xmlns:a16="http://schemas.microsoft.com/office/drawing/2014/main" id="{83EACB8C-4E2E-4626-A098-C524734B3986}"/>
              </a:ext>
            </a:extLst>
          </p:cNvPr>
          <p:cNvSpPr txBox="1"/>
          <p:nvPr/>
        </p:nvSpPr>
        <p:spPr>
          <a:xfrm>
            <a:off x="671183" y="1466570"/>
            <a:ext cx="6939190" cy="923330"/>
          </a:xfrm>
          <a:prstGeom prst="rect">
            <a:avLst/>
          </a:prstGeom>
          <a:ln w="9525">
            <a:noFill/>
            <a:headEnd type="none" w="lg" len="med"/>
            <a:tailEnd type="none" w="lg" len="med"/>
          </a:ln>
        </p:spPr>
        <p:style>
          <a:lnRef idx="3">
            <a:schemeClr val="accent5"/>
          </a:lnRef>
          <a:fillRef idx="0">
            <a:schemeClr val="accent5"/>
          </a:fillRef>
          <a:effectRef idx="2">
            <a:schemeClr val="accent5"/>
          </a:effectRef>
          <a:fontRef idx="minor">
            <a:schemeClr val="tx1"/>
          </a:fontRef>
        </p:style>
        <p:txBody>
          <a:bodyPr wrap="square" lIns="0" tIns="0" rIns="0" bIns="0" rtlCol="0" anchor="t">
            <a:spAutoFit/>
          </a:bodyPr>
          <a:lstStyle/>
          <a:p>
            <a:r>
              <a:rPr lang="en-US" sz="2000" b="1">
                <a:gradFill>
                  <a:gsLst>
                    <a:gs pos="2917">
                      <a:schemeClr val="tx1"/>
                    </a:gs>
                    <a:gs pos="30000">
                      <a:schemeClr val="tx1"/>
                    </a:gs>
                  </a:gsLst>
                  <a:lin ang="5400000" scaled="0"/>
                </a:gradFill>
              </a:rPr>
              <a:t>Step 3: Apply ML &amp; Store in DB</a:t>
            </a:r>
          </a:p>
          <a:p>
            <a:pPr marL="342900" indent="-342900">
              <a:buFont typeface="Arial" panose="020B0604020202020204" pitchFamily="34" charset="0"/>
              <a:buChar char="•"/>
            </a:pPr>
            <a:r>
              <a:rPr lang="en-US" sz="2000">
                <a:gradFill>
                  <a:gsLst>
                    <a:gs pos="2917">
                      <a:schemeClr val="tx1"/>
                    </a:gs>
                    <a:gs pos="30000">
                      <a:schemeClr val="tx1"/>
                    </a:gs>
                  </a:gsLst>
                  <a:lin ang="5400000" scaled="0"/>
                </a:gradFill>
              </a:rPr>
              <a:t>Extract the key phrases from every issue title using ML</a:t>
            </a:r>
          </a:p>
          <a:p>
            <a:pPr marL="342900" indent="-342900">
              <a:buFont typeface="Arial" panose="020B0604020202020204" pitchFamily="34" charset="0"/>
              <a:buChar char="•"/>
            </a:pPr>
            <a:r>
              <a:rPr lang="en-US" sz="2000">
                <a:gradFill>
                  <a:gsLst>
                    <a:gs pos="2917">
                      <a:schemeClr val="tx1"/>
                    </a:gs>
                    <a:gs pos="30000">
                      <a:schemeClr val="tx1"/>
                    </a:gs>
                  </a:gsLst>
                  <a:lin ang="5400000" scaled="0"/>
                </a:gradFill>
              </a:rPr>
              <a:t>Store in CosmosDB (Table #2)</a:t>
            </a:r>
          </a:p>
        </p:txBody>
      </p:sp>
      <p:sp>
        <p:nvSpPr>
          <p:cNvPr id="37" name="Left Bracket 36">
            <a:extLst>
              <a:ext uri="{FF2B5EF4-FFF2-40B4-BE49-F238E27FC236}">
                <a16:creationId xmlns:a16="http://schemas.microsoft.com/office/drawing/2014/main" id="{B66C20E9-171C-4FC8-B6EE-2095ABF399CD}"/>
              </a:ext>
            </a:extLst>
          </p:cNvPr>
          <p:cNvSpPr/>
          <p:nvPr/>
        </p:nvSpPr>
        <p:spPr>
          <a:xfrm rot="5400000">
            <a:off x="6529386" y="2052640"/>
            <a:ext cx="333375" cy="3429000"/>
          </a:xfrm>
          <a:prstGeom prst="leftBracket">
            <a:avLst/>
          </a:prstGeom>
          <a:ln w="28575">
            <a:headEnd type="none" w="lg" len="med"/>
            <a:tailEnd type="none" w="lg"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33" name="Oval 32">
            <a:extLst>
              <a:ext uri="{FF2B5EF4-FFF2-40B4-BE49-F238E27FC236}">
                <a16:creationId xmlns:a16="http://schemas.microsoft.com/office/drawing/2014/main" id="{E6F79905-EC16-44EB-88EF-15C884C2D190}"/>
              </a:ext>
            </a:extLst>
          </p:cNvPr>
          <p:cNvSpPr/>
          <p:nvPr/>
        </p:nvSpPr>
        <p:spPr bwMode="auto">
          <a:xfrm>
            <a:off x="6071428" y="4435213"/>
            <a:ext cx="223200" cy="2232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Flowchart: Magnetic Disk 34">
            <a:extLst>
              <a:ext uri="{FF2B5EF4-FFF2-40B4-BE49-F238E27FC236}">
                <a16:creationId xmlns:a16="http://schemas.microsoft.com/office/drawing/2014/main" id="{E5654C3B-0E41-47E8-BB3F-19495817A675}"/>
              </a:ext>
            </a:extLst>
          </p:cNvPr>
          <p:cNvSpPr/>
          <p:nvPr/>
        </p:nvSpPr>
        <p:spPr bwMode="auto">
          <a:xfrm>
            <a:off x="4959028" y="3956413"/>
            <a:ext cx="1216800" cy="1180800"/>
          </a:xfrm>
          <a:prstGeom prst="flowChartMagneticDisk">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err="1">
                <a:solidFill>
                  <a:schemeClr val="tx1"/>
                </a:solidFill>
                <a:ea typeface="Segoe UI" pitchFamily="34" charset="0"/>
                <a:cs typeface="Segoe UI" pitchFamily="34" charset="0"/>
              </a:rPr>
              <a:t>CosmosDB</a:t>
            </a:r>
            <a:endParaRPr lang="en-US" sz="1400">
              <a:solidFill>
                <a:schemeClr val="tx1"/>
              </a:solidFill>
              <a:ea typeface="Segoe UI" pitchFamily="34" charset="0"/>
              <a:cs typeface="Segoe UI" pitchFamily="34" charset="0"/>
            </a:endParaRPr>
          </a:p>
          <a:p>
            <a:pPr algn="l" defTabSz="932472" fontAlgn="base">
              <a:spcBef>
                <a:spcPct val="0"/>
              </a:spcBef>
              <a:spcAft>
                <a:spcPct val="0"/>
              </a:spcAft>
            </a:pPr>
            <a:r>
              <a:rPr lang="en-US" sz="1400">
                <a:solidFill>
                  <a:schemeClr val="tx1"/>
                </a:solidFill>
                <a:ea typeface="Segoe UI" pitchFamily="34" charset="0"/>
                <a:cs typeface="Segoe UI" pitchFamily="34" charset="0"/>
              </a:rPr>
              <a:t>Table #1</a:t>
            </a:r>
          </a:p>
        </p:txBody>
      </p:sp>
      <p:sp>
        <p:nvSpPr>
          <p:cNvPr id="36" name="Rectangle 35">
            <a:extLst>
              <a:ext uri="{FF2B5EF4-FFF2-40B4-BE49-F238E27FC236}">
                <a16:creationId xmlns:a16="http://schemas.microsoft.com/office/drawing/2014/main" id="{01AE6BC5-444E-4894-A433-38FA68C6AEE2}"/>
              </a:ext>
            </a:extLst>
          </p:cNvPr>
          <p:cNvSpPr/>
          <p:nvPr/>
        </p:nvSpPr>
        <p:spPr bwMode="auto">
          <a:xfrm>
            <a:off x="9347428" y="4093813"/>
            <a:ext cx="1800000" cy="1994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a:solidFill>
                  <a:schemeClr val="tx1"/>
                </a:solidFill>
                <a:ea typeface="Segoe UI" pitchFamily="34" charset="0"/>
                <a:cs typeface="Segoe UI" pitchFamily="34" charset="0"/>
              </a:rPr>
              <a:t>App Services </a:t>
            </a:r>
          </a:p>
          <a:p>
            <a:pPr defTabSz="932472" fontAlgn="base">
              <a:spcBef>
                <a:spcPct val="0"/>
              </a:spcBef>
              <a:spcAft>
                <a:spcPct val="0"/>
              </a:spcAft>
            </a:pPr>
            <a:r>
              <a:rPr lang="en-US" sz="1400">
                <a:solidFill>
                  <a:schemeClr val="tx1"/>
                </a:solidFill>
                <a:ea typeface="Segoe UI" pitchFamily="34" charset="0"/>
                <a:cs typeface="Segoe UI" pitchFamily="34" charset="0"/>
              </a:rPr>
              <a:t>(Web Hosting)</a:t>
            </a:r>
          </a:p>
        </p:txBody>
      </p:sp>
      <p:sp>
        <p:nvSpPr>
          <p:cNvPr id="38" name="Oval 37">
            <a:extLst>
              <a:ext uri="{FF2B5EF4-FFF2-40B4-BE49-F238E27FC236}">
                <a16:creationId xmlns:a16="http://schemas.microsoft.com/office/drawing/2014/main" id="{4039A68E-F678-4DD0-8578-CF7A5B6B3045}"/>
              </a:ext>
            </a:extLst>
          </p:cNvPr>
          <p:cNvSpPr/>
          <p:nvPr/>
        </p:nvSpPr>
        <p:spPr bwMode="auto">
          <a:xfrm>
            <a:off x="6339028" y="5232013"/>
            <a:ext cx="223200" cy="2232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840211D9-3A5B-4E4B-AA7A-DBD3F808ABA4}"/>
              </a:ext>
            </a:extLst>
          </p:cNvPr>
          <p:cNvSpPr/>
          <p:nvPr/>
        </p:nvSpPr>
        <p:spPr bwMode="auto">
          <a:xfrm>
            <a:off x="6465028" y="5232013"/>
            <a:ext cx="223200" cy="2232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F0792E32-6E23-4FB1-85D8-C1CE14142583}"/>
              </a:ext>
            </a:extLst>
          </p:cNvPr>
          <p:cNvSpPr/>
          <p:nvPr/>
        </p:nvSpPr>
        <p:spPr bwMode="auto">
          <a:xfrm>
            <a:off x="7043428" y="4435213"/>
            <a:ext cx="223200" cy="2232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45" name="Straight Arrow Connector 44">
            <a:extLst>
              <a:ext uri="{FF2B5EF4-FFF2-40B4-BE49-F238E27FC236}">
                <a16:creationId xmlns:a16="http://schemas.microsoft.com/office/drawing/2014/main" id="{2FA9C796-F447-42AF-87FE-C5A900922848}"/>
              </a:ext>
            </a:extLst>
          </p:cNvPr>
          <p:cNvCxnSpPr>
            <a:cxnSpLocks/>
          </p:cNvCxnSpPr>
          <p:nvPr/>
        </p:nvCxnSpPr>
        <p:spPr>
          <a:xfrm>
            <a:off x="2030428" y="4546813"/>
            <a:ext cx="684000" cy="0"/>
          </a:xfrm>
          <a:prstGeom prst="straightConnector1">
            <a:avLst/>
          </a:prstGeom>
          <a:ln>
            <a:solidFill>
              <a:srgbClr val="000000"/>
            </a:solidFill>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46" name="Rectangle 45">
            <a:extLst>
              <a:ext uri="{FF2B5EF4-FFF2-40B4-BE49-F238E27FC236}">
                <a16:creationId xmlns:a16="http://schemas.microsoft.com/office/drawing/2014/main" id="{725B2A72-4336-4961-A54D-0E5C181B5519}"/>
              </a:ext>
            </a:extLst>
          </p:cNvPr>
          <p:cNvSpPr/>
          <p:nvPr/>
        </p:nvSpPr>
        <p:spPr bwMode="auto">
          <a:xfrm>
            <a:off x="2973628" y="4089613"/>
            <a:ext cx="1008000" cy="914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ea typeface="Segoe UI" pitchFamily="34" charset="0"/>
                <a:cs typeface="Segoe UI" pitchFamily="34" charset="0"/>
              </a:rPr>
              <a:t>Azure Storage</a:t>
            </a:r>
            <a:endParaRPr lang="en-US" sz="1200">
              <a:solidFill>
                <a:schemeClr val="tx1"/>
              </a:solidFill>
              <a:ea typeface="Segoe UI" pitchFamily="34" charset="0"/>
              <a:cs typeface="Segoe UI" pitchFamily="34" charset="0"/>
            </a:endParaRPr>
          </a:p>
        </p:txBody>
      </p:sp>
      <p:cxnSp>
        <p:nvCxnSpPr>
          <p:cNvPr id="47" name="Straight Arrow Connector 46">
            <a:extLst>
              <a:ext uri="{FF2B5EF4-FFF2-40B4-BE49-F238E27FC236}">
                <a16:creationId xmlns:a16="http://schemas.microsoft.com/office/drawing/2014/main" id="{AD9059BF-2AB9-4B14-B7DC-2A4D35EB1021}"/>
              </a:ext>
            </a:extLst>
          </p:cNvPr>
          <p:cNvCxnSpPr>
            <a:cxnSpLocks/>
          </p:cNvCxnSpPr>
          <p:nvPr/>
        </p:nvCxnSpPr>
        <p:spPr>
          <a:xfrm>
            <a:off x="4071628" y="4546813"/>
            <a:ext cx="684000" cy="0"/>
          </a:xfrm>
          <a:prstGeom prst="straightConnector1">
            <a:avLst/>
          </a:prstGeom>
          <a:ln>
            <a:solidFill>
              <a:srgbClr val="000000"/>
            </a:solidFill>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48" name="Flowchart: Magnetic Disk 47">
            <a:extLst>
              <a:ext uri="{FF2B5EF4-FFF2-40B4-BE49-F238E27FC236}">
                <a16:creationId xmlns:a16="http://schemas.microsoft.com/office/drawing/2014/main" id="{2C2D5B8B-438E-40E8-99E0-AB38E36D6563}"/>
              </a:ext>
            </a:extLst>
          </p:cNvPr>
          <p:cNvSpPr/>
          <p:nvPr/>
        </p:nvSpPr>
        <p:spPr bwMode="auto">
          <a:xfrm>
            <a:off x="7153228" y="3956413"/>
            <a:ext cx="1216800" cy="1180800"/>
          </a:xfrm>
          <a:prstGeom prst="flowChartMagneticDisk">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err="1">
                <a:solidFill>
                  <a:schemeClr val="tx1"/>
                </a:solidFill>
                <a:ea typeface="Segoe UI" pitchFamily="34" charset="0"/>
                <a:cs typeface="Segoe UI" pitchFamily="34" charset="0"/>
              </a:rPr>
              <a:t>CosmosDB</a:t>
            </a:r>
            <a:endParaRPr lang="en-US" sz="1400">
              <a:solidFill>
                <a:schemeClr val="tx1"/>
              </a:solidFill>
              <a:ea typeface="Segoe UI" pitchFamily="34" charset="0"/>
              <a:cs typeface="Segoe UI" pitchFamily="34" charset="0"/>
            </a:endParaRPr>
          </a:p>
          <a:p>
            <a:pPr algn="l" defTabSz="932472" fontAlgn="base">
              <a:spcBef>
                <a:spcPct val="0"/>
              </a:spcBef>
              <a:spcAft>
                <a:spcPct val="0"/>
              </a:spcAft>
            </a:pPr>
            <a:r>
              <a:rPr lang="en-US" sz="1400">
                <a:solidFill>
                  <a:schemeClr val="tx1"/>
                </a:solidFill>
                <a:ea typeface="Segoe UI" pitchFamily="34" charset="0"/>
                <a:cs typeface="Segoe UI" pitchFamily="34" charset="0"/>
              </a:rPr>
              <a:t>Table #2</a:t>
            </a:r>
          </a:p>
        </p:txBody>
      </p:sp>
      <p:sp>
        <p:nvSpPr>
          <p:cNvPr id="49" name="Rectangle 48">
            <a:extLst>
              <a:ext uri="{FF2B5EF4-FFF2-40B4-BE49-F238E27FC236}">
                <a16:creationId xmlns:a16="http://schemas.microsoft.com/office/drawing/2014/main" id="{C4833BB5-FC4E-4086-923B-E32B04190245}"/>
              </a:ext>
            </a:extLst>
          </p:cNvPr>
          <p:cNvSpPr/>
          <p:nvPr/>
        </p:nvSpPr>
        <p:spPr bwMode="auto">
          <a:xfrm>
            <a:off x="5877028" y="5313613"/>
            <a:ext cx="1288800" cy="914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ea typeface="Segoe UI" pitchFamily="34" charset="0"/>
                <a:cs typeface="Segoe UI" pitchFamily="34" charset="0"/>
              </a:rPr>
              <a:t>Cognitive Services (ML)</a:t>
            </a:r>
            <a:endParaRPr lang="en-US" sz="1200">
              <a:solidFill>
                <a:schemeClr val="tx1"/>
              </a:solidFill>
              <a:ea typeface="Segoe UI" pitchFamily="34" charset="0"/>
              <a:cs typeface="Segoe UI" pitchFamily="34" charset="0"/>
            </a:endParaRPr>
          </a:p>
        </p:txBody>
      </p:sp>
      <p:cxnSp>
        <p:nvCxnSpPr>
          <p:cNvPr id="50" name="Connector: Elbow 49">
            <a:extLst>
              <a:ext uri="{FF2B5EF4-FFF2-40B4-BE49-F238E27FC236}">
                <a16:creationId xmlns:a16="http://schemas.microsoft.com/office/drawing/2014/main" id="{8A5A4260-78E1-4556-BBFF-C6D0C35B4AB9}"/>
              </a:ext>
            </a:extLst>
          </p:cNvPr>
          <p:cNvCxnSpPr>
            <a:cxnSpLocks/>
            <a:stCxn id="33" idx="6"/>
            <a:endCxn id="38" idx="0"/>
          </p:cNvCxnSpPr>
          <p:nvPr/>
        </p:nvCxnSpPr>
        <p:spPr>
          <a:xfrm>
            <a:off x="6294628" y="4546813"/>
            <a:ext cx="156000" cy="685200"/>
          </a:xfrm>
          <a:prstGeom prst="bentConnector2">
            <a:avLst/>
          </a:prstGeom>
          <a:ln>
            <a:solidFill>
              <a:srgbClr val="000000"/>
            </a:solidFill>
            <a:headEnd type="none" w="lg" len="med"/>
            <a:tailEnd type="triangle"/>
          </a:ln>
        </p:spPr>
        <p:style>
          <a:lnRef idx="3">
            <a:schemeClr val="accent1"/>
          </a:lnRef>
          <a:fillRef idx="0">
            <a:schemeClr val="accent1"/>
          </a:fillRef>
          <a:effectRef idx="2">
            <a:schemeClr val="accent1"/>
          </a:effectRef>
          <a:fontRef idx="minor">
            <a:schemeClr val="tx1"/>
          </a:fontRef>
        </p:style>
      </p:cxnSp>
      <p:cxnSp>
        <p:nvCxnSpPr>
          <p:cNvPr id="51" name="Connector: Elbow 50">
            <a:extLst>
              <a:ext uri="{FF2B5EF4-FFF2-40B4-BE49-F238E27FC236}">
                <a16:creationId xmlns:a16="http://schemas.microsoft.com/office/drawing/2014/main" id="{69B245DB-67DE-478A-AAFD-4FF20E9F4E31}"/>
              </a:ext>
            </a:extLst>
          </p:cNvPr>
          <p:cNvCxnSpPr>
            <a:cxnSpLocks/>
            <a:stCxn id="39" idx="0"/>
            <a:endCxn id="40" idx="2"/>
          </p:cNvCxnSpPr>
          <p:nvPr/>
        </p:nvCxnSpPr>
        <p:spPr>
          <a:xfrm rot="5400000" flipH="1" flipV="1">
            <a:off x="6467428" y="4656013"/>
            <a:ext cx="685200" cy="466800"/>
          </a:xfrm>
          <a:prstGeom prst="bentConnector2">
            <a:avLst/>
          </a:prstGeom>
          <a:ln>
            <a:solidFill>
              <a:srgbClr val="000000"/>
            </a:solidFill>
            <a:headEnd type="none" w="lg" len="med"/>
            <a:tailEnd type="triangle"/>
          </a:ln>
        </p:spPr>
        <p:style>
          <a:lnRef idx="3">
            <a:schemeClr val="accent1"/>
          </a:lnRef>
          <a:fillRef idx="0">
            <a:schemeClr val="accent1"/>
          </a:fillRef>
          <a:effectRef idx="2">
            <a:schemeClr val="accent1"/>
          </a:effectRef>
          <a:fontRef idx="minor">
            <a:schemeClr val="tx1"/>
          </a:fontRef>
        </p:style>
      </p:cxnSp>
      <p:cxnSp>
        <p:nvCxnSpPr>
          <p:cNvPr id="52" name="Straight Arrow Connector 51">
            <a:extLst>
              <a:ext uri="{FF2B5EF4-FFF2-40B4-BE49-F238E27FC236}">
                <a16:creationId xmlns:a16="http://schemas.microsoft.com/office/drawing/2014/main" id="{AE62F34A-2633-4EB3-8416-DCFA46DA3693}"/>
              </a:ext>
            </a:extLst>
          </p:cNvPr>
          <p:cNvCxnSpPr>
            <a:cxnSpLocks/>
          </p:cNvCxnSpPr>
          <p:nvPr/>
        </p:nvCxnSpPr>
        <p:spPr>
          <a:xfrm flipV="1">
            <a:off x="8412628" y="4539613"/>
            <a:ext cx="819600" cy="7200"/>
          </a:xfrm>
          <a:prstGeom prst="straightConnector1">
            <a:avLst/>
          </a:prstGeom>
          <a:ln>
            <a:solidFill>
              <a:srgbClr val="000000"/>
            </a:solidFill>
            <a:headEnd type="arrow" w="med" len="med"/>
            <a:tailEnd type="arrow" w="med" len="med"/>
          </a:ln>
        </p:spPr>
        <p:style>
          <a:lnRef idx="3">
            <a:schemeClr val="accent3"/>
          </a:lnRef>
          <a:fillRef idx="0">
            <a:schemeClr val="accent3"/>
          </a:fillRef>
          <a:effectRef idx="2">
            <a:schemeClr val="accent3"/>
          </a:effectRef>
          <a:fontRef idx="minor">
            <a:schemeClr val="tx1"/>
          </a:fontRef>
        </p:style>
      </p:cxnSp>
      <p:sp>
        <p:nvSpPr>
          <p:cNvPr id="53" name="Oval 52">
            <a:extLst>
              <a:ext uri="{FF2B5EF4-FFF2-40B4-BE49-F238E27FC236}">
                <a16:creationId xmlns:a16="http://schemas.microsoft.com/office/drawing/2014/main" id="{7964136F-AD7F-40A6-8EE9-7B86FAB5E735}"/>
              </a:ext>
            </a:extLst>
          </p:cNvPr>
          <p:cNvSpPr/>
          <p:nvPr/>
        </p:nvSpPr>
        <p:spPr bwMode="auto">
          <a:xfrm>
            <a:off x="1388398" y="4295041"/>
            <a:ext cx="554400" cy="5544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400">
              <a:solidFill>
                <a:schemeClr val="tx1"/>
              </a:soli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ED6714-AA3D-4A9B-8E60-DEAD51C4DF4C}"/>
              </a:ext>
            </a:extLst>
          </p:cNvPr>
          <p:cNvSpPr/>
          <p:nvPr/>
        </p:nvSpPr>
        <p:spPr bwMode="auto">
          <a:xfrm>
            <a:off x="685828" y="4099953"/>
            <a:ext cx="892800" cy="2606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55" name="Group 54">
            <a:extLst>
              <a:ext uri="{FF2B5EF4-FFF2-40B4-BE49-F238E27FC236}">
                <a16:creationId xmlns:a16="http://schemas.microsoft.com/office/drawing/2014/main" id="{B98B7BEC-C54A-4202-90E2-4329E25DEBBB}"/>
              </a:ext>
            </a:extLst>
          </p:cNvPr>
          <p:cNvGrpSpPr/>
          <p:nvPr/>
        </p:nvGrpSpPr>
        <p:grpSpPr>
          <a:xfrm>
            <a:off x="750628" y="4178133"/>
            <a:ext cx="748800" cy="2455200"/>
            <a:chOff x="244800" y="3672000"/>
            <a:chExt cx="748800" cy="2455200"/>
          </a:xfrm>
        </p:grpSpPr>
        <p:sp>
          <p:nvSpPr>
            <p:cNvPr id="56" name="Flowchart: Multidocument 55">
              <a:extLst>
                <a:ext uri="{FF2B5EF4-FFF2-40B4-BE49-F238E27FC236}">
                  <a16:creationId xmlns:a16="http://schemas.microsoft.com/office/drawing/2014/main" id="{115F7AA5-4AEB-4300-80D3-0385216DAA32}"/>
                </a:ext>
              </a:extLst>
            </p:cNvPr>
            <p:cNvSpPr/>
            <p:nvPr/>
          </p:nvSpPr>
          <p:spPr bwMode="auto">
            <a:xfrm>
              <a:off x="244800" y="3672000"/>
              <a:ext cx="748800" cy="75600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Flowchart: Multidocument 56">
              <a:extLst>
                <a:ext uri="{FF2B5EF4-FFF2-40B4-BE49-F238E27FC236}">
                  <a16:creationId xmlns:a16="http://schemas.microsoft.com/office/drawing/2014/main" id="{30E09CDF-753B-4935-8A38-22D207F50957}"/>
                </a:ext>
              </a:extLst>
            </p:cNvPr>
            <p:cNvSpPr/>
            <p:nvPr/>
          </p:nvSpPr>
          <p:spPr bwMode="auto">
            <a:xfrm>
              <a:off x="244800" y="4521600"/>
              <a:ext cx="748800" cy="75600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8" name="Flowchart: Multidocument 57">
              <a:extLst>
                <a:ext uri="{FF2B5EF4-FFF2-40B4-BE49-F238E27FC236}">
                  <a16:creationId xmlns:a16="http://schemas.microsoft.com/office/drawing/2014/main" id="{53EA10BA-E763-4046-A5BE-A392397B8B4C}"/>
                </a:ext>
              </a:extLst>
            </p:cNvPr>
            <p:cNvSpPr/>
            <p:nvPr/>
          </p:nvSpPr>
          <p:spPr bwMode="auto">
            <a:xfrm>
              <a:off x="244800" y="5371200"/>
              <a:ext cx="748800" cy="75600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59" name="TextBox 58">
            <a:extLst>
              <a:ext uri="{FF2B5EF4-FFF2-40B4-BE49-F238E27FC236}">
                <a16:creationId xmlns:a16="http://schemas.microsoft.com/office/drawing/2014/main" id="{73BC3268-323B-46DD-BB1F-3E9BB5D5770A}"/>
              </a:ext>
            </a:extLst>
          </p:cNvPr>
          <p:cNvSpPr txBox="1"/>
          <p:nvPr/>
        </p:nvSpPr>
        <p:spPr>
          <a:xfrm>
            <a:off x="1431485" y="4464518"/>
            <a:ext cx="439200" cy="215444"/>
          </a:xfrm>
          <a:prstGeom prst="rect">
            <a:avLst/>
          </a:prstGeom>
          <a:solidFill>
            <a:schemeClr val="bg1"/>
          </a:solidFill>
          <a:ln>
            <a:solidFill>
              <a:schemeClr val="tx1"/>
            </a:solidFill>
          </a:ln>
        </p:spPr>
        <p:txBody>
          <a:bodyPr wrap="square" lIns="0" tIns="0" rIns="0" bIns="0" rtlCol="0">
            <a:spAutoFit/>
          </a:bodyPr>
          <a:lstStyle/>
          <a:p>
            <a:pPr algn="ctr"/>
            <a:r>
              <a:rPr lang="en-US" sz="1400">
                <a:gradFill>
                  <a:gsLst>
                    <a:gs pos="2917">
                      <a:schemeClr val="tx1"/>
                    </a:gs>
                    <a:gs pos="30000">
                      <a:schemeClr val="tx1"/>
                    </a:gs>
                  </a:gsLst>
                  <a:lin ang="5400000" scaled="0"/>
                </a:gradFill>
              </a:rPr>
              <a:t>API</a:t>
            </a:r>
          </a:p>
        </p:txBody>
      </p:sp>
      <p:sp>
        <p:nvSpPr>
          <p:cNvPr id="60" name="TextBox 59">
            <a:extLst>
              <a:ext uri="{FF2B5EF4-FFF2-40B4-BE49-F238E27FC236}">
                <a16:creationId xmlns:a16="http://schemas.microsoft.com/office/drawing/2014/main" id="{E375CD8C-41B2-49A7-8CCB-38E6C8E03107}"/>
              </a:ext>
            </a:extLst>
          </p:cNvPr>
          <p:cNvSpPr txBox="1"/>
          <p:nvPr/>
        </p:nvSpPr>
        <p:spPr>
          <a:xfrm>
            <a:off x="787828" y="4343733"/>
            <a:ext cx="590400" cy="430887"/>
          </a:xfrm>
          <a:prstGeom prst="rect">
            <a:avLst/>
          </a:prstGeom>
          <a:noFill/>
        </p:spPr>
        <p:txBody>
          <a:bodyPr wrap="square" lIns="0" tIns="0" rIns="0" bIns="0" rtlCol="0">
            <a:spAutoFit/>
          </a:bodyPr>
          <a:lstStyle/>
          <a:p>
            <a:pPr algn="l"/>
            <a:r>
              <a:rPr lang="en-US" sz="1400" err="1">
                <a:gradFill>
                  <a:gsLst>
                    <a:gs pos="2917">
                      <a:schemeClr val="tx1"/>
                    </a:gs>
                    <a:gs pos="30000">
                      <a:schemeClr val="tx1"/>
                    </a:gs>
                  </a:gsLst>
                  <a:lin ang="5400000" scaled="0"/>
                </a:gradFill>
              </a:rPr>
              <a:t>Github</a:t>
            </a:r>
            <a:endParaRPr lang="en-US" sz="1400">
              <a:gradFill>
                <a:gsLst>
                  <a:gs pos="2917">
                    <a:schemeClr val="tx1"/>
                  </a:gs>
                  <a:gs pos="30000">
                    <a:schemeClr val="tx1"/>
                  </a:gs>
                </a:gsLst>
                <a:lin ang="5400000" scaled="0"/>
              </a:gradFill>
            </a:endParaRPr>
          </a:p>
          <a:p>
            <a:pPr algn="l"/>
            <a:r>
              <a:rPr lang="en-US" sz="1400">
                <a:gradFill>
                  <a:gsLst>
                    <a:gs pos="2917">
                      <a:schemeClr val="tx1"/>
                    </a:gs>
                    <a:gs pos="30000">
                      <a:schemeClr val="tx1"/>
                    </a:gs>
                  </a:gsLst>
                  <a:lin ang="5400000" scaled="0"/>
                </a:gradFill>
              </a:rPr>
              <a:t>Data</a:t>
            </a:r>
          </a:p>
        </p:txBody>
      </p:sp>
      <p:sp>
        <p:nvSpPr>
          <p:cNvPr id="61" name="TextBox 60">
            <a:extLst>
              <a:ext uri="{FF2B5EF4-FFF2-40B4-BE49-F238E27FC236}">
                <a16:creationId xmlns:a16="http://schemas.microsoft.com/office/drawing/2014/main" id="{13C9CD32-C1C7-42BF-831E-9D07CD600CE3}"/>
              </a:ext>
            </a:extLst>
          </p:cNvPr>
          <p:cNvSpPr txBox="1"/>
          <p:nvPr/>
        </p:nvSpPr>
        <p:spPr>
          <a:xfrm>
            <a:off x="787828" y="5194533"/>
            <a:ext cx="590400" cy="430887"/>
          </a:xfrm>
          <a:prstGeom prst="rect">
            <a:avLst/>
          </a:prstGeom>
          <a:noFill/>
        </p:spPr>
        <p:txBody>
          <a:bodyPr wrap="square" lIns="0" tIns="0" rIns="0" bIns="0" rtlCol="0">
            <a:spAutoFit/>
          </a:bodyPr>
          <a:lstStyle/>
          <a:p>
            <a:pPr algn="l"/>
            <a:r>
              <a:rPr lang="en-US" sz="1400" err="1">
                <a:gradFill>
                  <a:gsLst>
                    <a:gs pos="2917">
                      <a:schemeClr val="tx1"/>
                    </a:gs>
                    <a:gs pos="30000">
                      <a:schemeClr val="tx1"/>
                    </a:gs>
                  </a:gsLst>
                  <a:lin ang="5400000" scaled="0"/>
                </a:gradFill>
              </a:rPr>
              <a:t>Github</a:t>
            </a:r>
            <a:endParaRPr lang="en-US" sz="1400">
              <a:gradFill>
                <a:gsLst>
                  <a:gs pos="2917">
                    <a:schemeClr val="tx1"/>
                  </a:gs>
                  <a:gs pos="30000">
                    <a:schemeClr val="tx1"/>
                  </a:gs>
                </a:gsLst>
                <a:lin ang="5400000" scaled="0"/>
              </a:gradFill>
            </a:endParaRPr>
          </a:p>
          <a:p>
            <a:pPr algn="l"/>
            <a:r>
              <a:rPr lang="en-US" sz="1400">
                <a:gradFill>
                  <a:gsLst>
                    <a:gs pos="2917">
                      <a:schemeClr val="tx1"/>
                    </a:gs>
                    <a:gs pos="30000">
                      <a:schemeClr val="tx1"/>
                    </a:gs>
                  </a:gsLst>
                  <a:lin ang="5400000" scaled="0"/>
                </a:gradFill>
              </a:rPr>
              <a:t>Data</a:t>
            </a:r>
          </a:p>
        </p:txBody>
      </p:sp>
      <p:sp>
        <p:nvSpPr>
          <p:cNvPr id="62" name="TextBox 61">
            <a:extLst>
              <a:ext uri="{FF2B5EF4-FFF2-40B4-BE49-F238E27FC236}">
                <a16:creationId xmlns:a16="http://schemas.microsoft.com/office/drawing/2014/main" id="{FF616E80-C414-422E-8796-76C879DC788B}"/>
              </a:ext>
            </a:extLst>
          </p:cNvPr>
          <p:cNvSpPr txBox="1"/>
          <p:nvPr/>
        </p:nvSpPr>
        <p:spPr>
          <a:xfrm>
            <a:off x="787828" y="6044133"/>
            <a:ext cx="590400" cy="430887"/>
          </a:xfrm>
          <a:prstGeom prst="rect">
            <a:avLst/>
          </a:prstGeom>
          <a:noFill/>
        </p:spPr>
        <p:txBody>
          <a:bodyPr wrap="square" lIns="0" tIns="0" rIns="0" bIns="0" rtlCol="0">
            <a:spAutoFit/>
          </a:bodyPr>
          <a:lstStyle/>
          <a:p>
            <a:pPr algn="l"/>
            <a:r>
              <a:rPr lang="en-US" sz="1400" err="1">
                <a:gradFill>
                  <a:gsLst>
                    <a:gs pos="2917">
                      <a:schemeClr val="tx1"/>
                    </a:gs>
                    <a:gs pos="30000">
                      <a:schemeClr val="tx1"/>
                    </a:gs>
                  </a:gsLst>
                  <a:lin ang="5400000" scaled="0"/>
                </a:gradFill>
              </a:rPr>
              <a:t>Github</a:t>
            </a:r>
            <a:endParaRPr lang="en-US" sz="1400">
              <a:gradFill>
                <a:gsLst>
                  <a:gs pos="2917">
                    <a:schemeClr val="tx1"/>
                  </a:gs>
                  <a:gs pos="30000">
                    <a:schemeClr val="tx1"/>
                  </a:gs>
                </a:gsLst>
                <a:lin ang="5400000" scaled="0"/>
              </a:gradFill>
            </a:endParaRPr>
          </a:p>
          <a:p>
            <a:pPr algn="l"/>
            <a:r>
              <a:rPr lang="en-US" sz="1400">
                <a:gradFill>
                  <a:gsLst>
                    <a:gs pos="2917">
                      <a:schemeClr val="tx1"/>
                    </a:gs>
                    <a:gs pos="30000">
                      <a:schemeClr val="tx1"/>
                    </a:gs>
                  </a:gsLst>
                  <a:lin ang="5400000" scaled="0"/>
                </a:gradFill>
              </a:rPr>
              <a:t>Data</a:t>
            </a:r>
          </a:p>
        </p:txBody>
      </p:sp>
      <p:grpSp>
        <p:nvGrpSpPr>
          <p:cNvPr id="63" name="Group 62">
            <a:extLst>
              <a:ext uri="{FF2B5EF4-FFF2-40B4-BE49-F238E27FC236}">
                <a16:creationId xmlns:a16="http://schemas.microsoft.com/office/drawing/2014/main" id="{F076C0A8-06C4-48D4-BB45-7DB7FF8DBC10}"/>
              </a:ext>
            </a:extLst>
          </p:cNvPr>
          <p:cNvGrpSpPr/>
          <p:nvPr/>
        </p:nvGrpSpPr>
        <p:grpSpPr>
          <a:xfrm>
            <a:off x="9452834" y="4724863"/>
            <a:ext cx="1586642" cy="1294950"/>
            <a:chOff x="7221943" y="3082481"/>
            <a:chExt cx="3126186" cy="2842069"/>
          </a:xfrm>
        </p:grpSpPr>
        <p:pic>
          <p:nvPicPr>
            <p:cNvPr id="64" name="Picture 2" descr="Image result for website with data visualization">
              <a:extLst>
                <a:ext uri="{FF2B5EF4-FFF2-40B4-BE49-F238E27FC236}">
                  <a16:creationId xmlns:a16="http://schemas.microsoft.com/office/drawing/2014/main" id="{7CBCCB9D-3DCF-43B3-B8CB-23B4F77F798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7233528" y="3082481"/>
              <a:ext cx="3114601" cy="2782712"/>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3E381A23-1600-4DFC-AB13-0509DEEE7D9C}"/>
                </a:ext>
              </a:extLst>
            </p:cNvPr>
            <p:cNvSpPr/>
            <p:nvPr/>
          </p:nvSpPr>
          <p:spPr>
            <a:xfrm>
              <a:off x="7221943" y="3124200"/>
              <a:ext cx="3122585" cy="28003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spTree>
    <p:extLst>
      <p:ext uri="{BB962C8B-B14F-4D97-AF65-F5344CB8AC3E}">
        <p14:creationId xmlns:p14="http://schemas.microsoft.com/office/powerpoint/2010/main" val="260731342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8B4E4-E2E4-4AAF-8E5F-AF8CCC23E40C}"/>
              </a:ext>
            </a:extLst>
          </p:cNvPr>
          <p:cNvSpPr>
            <a:spLocks noGrp="1"/>
          </p:cNvSpPr>
          <p:nvPr>
            <p:ph type="title"/>
          </p:nvPr>
        </p:nvSpPr>
        <p:spPr/>
        <p:txBody>
          <a:bodyPr/>
          <a:lstStyle/>
          <a:p>
            <a:r>
              <a:rPr lang="en-US"/>
              <a:t>Reduce Distractions, Improve Productivity</a:t>
            </a:r>
          </a:p>
        </p:txBody>
      </p:sp>
      <p:sp>
        <p:nvSpPr>
          <p:cNvPr id="4" name="Rectangle 3">
            <a:extLst>
              <a:ext uri="{FF2B5EF4-FFF2-40B4-BE49-F238E27FC236}">
                <a16:creationId xmlns:a16="http://schemas.microsoft.com/office/drawing/2014/main" id="{65029DF2-856E-4A09-A6C5-FA085032209A}"/>
              </a:ext>
            </a:extLst>
          </p:cNvPr>
          <p:cNvSpPr/>
          <p:nvPr/>
        </p:nvSpPr>
        <p:spPr>
          <a:xfrm>
            <a:off x="8357296" y="6611779"/>
            <a:ext cx="3834704" cy="246221"/>
          </a:xfrm>
          <a:prstGeom prst="rect">
            <a:avLst/>
          </a:prstGeom>
        </p:spPr>
        <p:txBody>
          <a:bodyPr wrap="none">
            <a:spAutoFit/>
          </a:bodyPr>
          <a:lstStyle/>
          <a:p>
            <a:pPr algn="r"/>
            <a:r>
              <a:rPr lang="en-US" sz="1000" i="1"/>
              <a:t>[1] Source: </a:t>
            </a:r>
            <a:r>
              <a:rPr lang="en-US" sz="1000" i="1">
                <a:hlinkClick r:id="rId3"/>
              </a:rPr>
              <a:t>https://hbr.org/2010/12/you-cant-multi-task-so-stop-tr</a:t>
            </a:r>
            <a:endParaRPr lang="en-US" sz="1000" i="1"/>
          </a:p>
        </p:txBody>
      </p:sp>
      <p:grpSp>
        <p:nvGrpSpPr>
          <p:cNvPr id="42" name="Group 41">
            <a:extLst>
              <a:ext uri="{FF2B5EF4-FFF2-40B4-BE49-F238E27FC236}">
                <a16:creationId xmlns:a16="http://schemas.microsoft.com/office/drawing/2014/main" id="{1BB13690-6746-4D9D-84B4-2C31CCA4FF42}"/>
              </a:ext>
            </a:extLst>
          </p:cNvPr>
          <p:cNvGrpSpPr/>
          <p:nvPr/>
        </p:nvGrpSpPr>
        <p:grpSpPr>
          <a:xfrm rot="5400000">
            <a:off x="8053144" y="2519789"/>
            <a:ext cx="4721225" cy="2685197"/>
            <a:chOff x="1905000" y="1638300"/>
            <a:chExt cx="7112000" cy="4044950"/>
          </a:xfrm>
        </p:grpSpPr>
        <p:sp>
          <p:nvSpPr>
            <p:cNvPr id="15" name="Oval 14">
              <a:extLst>
                <a:ext uri="{FF2B5EF4-FFF2-40B4-BE49-F238E27FC236}">
                  <a16:creationId xmlns:a16="http://schemas.microsoft.com/office/drawing/2014/main" id="{5E9A2D99-32F9-4E47-B685-F3EC2BCB82C6}"/>
                </a:ext>
              </a:extLst>
            </p:cNvPr>
            <p:cNvSpPr/>
            <p:nvPr/>
          </p:nvSpPr>
          <p:spPr bwMode="auto">
            <a:xfrm>
              <a:off x="1905000" y="4425950"/>
              <a:ext cx="1257300" cy="125730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5013D7A6-A4BF-4265-AE57-847D93876C4D}"/>
                </a:ext>
              </a:extLst>
            </p:cNvPr>
            <p:cNvSpPr/>
            <p:nvPr/>
          </p:nvSpPr>
          <p:spPr bwMode="auto">
            <a:xfrm>
              <a:off x="3368675" y="1651000"/>
              <a:ext cx="125730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952DE1B0-AF72-4780-92F7-5508E5B2313A}"/>
                </a:ext>
              </a:extLst>
            </p:cNvPr>
            <p:cNvSpPr/>
            <p:nvPr/>
          </p:nvSpPr>
          <p:spPr bwMode="auto">
            <a:xfrm>
              <a:off x="4832350" y="4425950"/>
              <a:ext cx="1257300" cy="125730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y</a:t>
              </a:r>
            </a:p>
          </p:txBody>
        </p:sp>
        <p:sp>
          <p:nvSpPr>
            <p:cNvPr id="18" name="Oval 17">
              <a:extLst>
                <a:ext uri="{FF2B5EF4-FFF2-40B4-BE49-F238E27FC236}">
                  <a16:creationId xmlns:a16="http://schemas.microsoft.com/office/drawing/2014/main" id="{15265F68-1B90-4CFA-99C6-3CBAA6AE3532}"/>
                </a:ext>
              </a:extLst>
            </p:cNvPr>
            <p:cNvSpPr/>
            <p:nvPr/>
          </p:nvSpPr>
          <p:spPr bwMode="auto">
            <a:xfrm>
              <a:off x="6296025" y="1638300"/>
              <a:ext cx="125730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499ED219-2284-447C-B9D5-8D7466A9B15B}"/>
                </a:ext>
              </a:extLst>
            </p:cNvPr>
            <p:cNvSpPr/>
            <p:nvPr/>
          </p:nvSpPr>
          <p:spPr bwMode="auto">
            <a:xfrm>
              <a:off x="7759700" y="4425950"/>
              <a:ext cx="1257300" cy="125730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2" name="Straight Arrow Connector 21">
              <a:extLst>
                <a:ext uri="{FF2B5EF4-FFF2-40B4-BE49-F238E27FC236}">
                  <a16:creationId xmlns:a16="http://schemas.microsoft.com/office/drawing/2014/main" id="{3D261C75-2A0B-4937-8037-96AD208C143C}"/>
                </a:ext>
              </a:extLst>
            </p:cNvPr>
            <p:cNvCxnSpPr>
              <a:cxnSpLocks/>
            </p:cNvCxnSpPr>
            <p:nvPr/>
          </p:nvCxnSpPr>
          <p:spPr>
            <a:xfrm flipV="1">
              <a:off x="2667000" y="2971800"/>
              <a:ext cx="1168400" cy="1333501"/>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Straight Arrow Connector 30">
              <a:extLst>
                <a:ext uri="{FF2B5EF4-FFF2-40B4-BE49-F238E27FC236}">
                  <a16:creationId xmlns:a16="http://schemas.microsoft.com/office/drawing/2014/main" id="{2F944030-E39C-45E8-B40B-9F98BCD9081F}"/>
                </a:ext>
              </a:extLst>
            </p:cNvPr>
            <p:cNvCxnSpPr>
              <a:cxnSpLocks/>
            </p:cNvCxnSpPr>
            <p:nvPr/>
          </p:nvCxnSpPr>
          <p:spPr>
            <a:xfrm>
              <a:off x="4068233" y="2971800"/>
              <a:ext cx="1257300" cy="1358900"/>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346DABD3-3DDB-46B5-AC50-DC93CD5122D8}"/>
                </a:ext>
              </a:extLst>
            </p:cNvPr>
            <p:cNvCxnSpPr>
              <a:cxnSpLocks/>
            </p:cNvCxnSpPr>
            <p:nvPr/>
          </p:nvCxnSpPr>
          <p:spPr>
            <a:xfrm flipV="1">
              <a:off x="5558366" y="2971800"/>
              <a:ext cx="1168400" cy="1333501"/>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 name="Straight Arrow Connector 40">
              <a:extLst>
                <a:ext uri="{FF2B5EF4-FFF2-40B4-BE49-F238E27FC236}">
                  <a16:creationId xmlns:a16="http://schemas.microsoft.com/office/drawing/2014/main" id="{AE9AB6D5-318E-4F6B-88AD-5D72CEF13B75}"/>
                </a:ext>
              </a:extLst>
            </p:cNvPr>
            <p:cNvCxnSpPr>
              <a:cxnSpLocks/>
            </p:cNvCxnSpPr>
            <p:nvPr/>
          </p:nvCxnSpPr>
          <p:spPr>
            <a:xfrm>
              <a:off x="6959600" y="2971800"/>
              <a:ext cx="1257300" cy="1358900"/>
            </a:xfrm>
            <a:prstGeom prst="straightConnector1">
              <a:avLst/>
            </a:prstGeom>
            <a:ln w="762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
        <p:nvSpPr>
          <p:cNvPr id="43" name="Rectangle 42">
            <a:extLst>
              <a:ext uri="{FF2B5EF4-FFF2-40B4-BE49-F238E27FC236}">
                <a16:creationId xmlns:a16="http://schemas.microsoft.com/office/drawing/2014/main" id="{B80E4F78-17DF-4323-B251-A39D08D25920}"/>
              </a:ext>
            </a:extLst>
          </p:cNvPr>
          <p:cNvSpPr/>
          <p:nvPr/>
        </p:nvSpPr>
        <p:spPr bwMode="auto">
          <a:xfrm>
            <a:off x="9328333" y="1739900"/>
            <a:ext cx="304800" cy="41402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848E0594-6929-43E8-A6DC-66A33A29784F}"/>
              </a:ext>
            </a:extLst>
          </p:cNvPr>
          <p:cNvSpPr/>
          <p:nvPr/>
        </p:nvSpPr>
        <p:spPr bwMode="auto">
          <a:xfrm>
            <a:off x="11169833" y="2924174"/>
            <a:ext cx="304800" cy="20796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2D94ACEA-33EA-4DAF-AF65-9D5E8A3935E7}"/>
              </a:ext>
            </a:extLst>
          </p:cNvPr>
          <p:cNvSpPr/>
          <p:nvPr/>
        </p:nvSpPr>
        <p:spPr>
          <a:xfrm>
            <a:off x="365760" y="1495352"/>
            <a:ext cx="8559876" cy="4862870"/>
          </a:xfrm>
          <a:prstGeom prst="rect">
            <a:avLst/>
          </a:prstGeom>
        </p:spPr>
        <p:txBody>
          <a:bodyPr wrap="square">
            <a:spAutoFit/>
          </a:bodyPr>
          <a:lstStyle/>
          <a:p>
            <a:pPr>
              <a:spcAft>
                <a:spcPts val="600"/>
              </a:spcAft>
            </a:pPr>
            <a:r>
              <a:rPr lang="en-US" sz="2800"/>
              <a:t>Context switching has real, measurable impact on your development cycles</a:t>
            </a:r>
          </a:p>
          <a:p>
            <a:pPr marL="457200" indent="-457200">
              <a:buFont typeface="Arial" panose="020B0604020202020204" pitchFamily="34" charset="0"/>
              <a:buChar char="•"/>
            </a:pPr>
            <a:r>
              <a:rPr lang="en-US" sz="2000"/>
              <a:t>Efficiency can drop by as much as 40%</a:t>
            </a:r>
          </a:p>
          <a:p>
            <a:pPr marL="457200" indent="-457200">
              <a:buFont typeface="Arial" panose="020B0604020202020204" pitchFamily="34" charset="0"/>
              <a:buChar char="•"/>
            </a:pPr>
            <a:r>
              <a:rPr lang="en-US" sz="2000"/>
              <a:t>Long-term memory &amp; creativity suffers</a:t>
            </a:r>
          </a:p>
          <a:p>
            <a:endParaRPr lang="en-US" sz="2000"/>
          </a:p>
          <a:p>
            <a:pPr>
              <a:spcAft>
                <a:spcPts val="600"/>
              </a:spcAft>
            </a:pPr>
            <a:r>
              <a:rPr lang="en-US" sz="2800"/>
              <a:t>VS Code helps Developers focus on writing code and less on configuring cloud services</a:t>
            </a:r>
          </a:p>
          <a:p>
            <a:pPr>
              <a:spcAft>
                <a:spcPts val="600"/>
              </a:spcAft>
            </a:pPr>
            <a:endParaRPr lang="en-US" sz="2000"/>
          </a:p>
          <a:p>
            <a:pPr>
              <a:spcAft>
                <a:spcPts val="600"/>
              </a:spcAft>
            </a:pPr>
            <a:r>
              <a:rPr lang="en-US" sz="2800"/>
              <a:t>Today’s Session Goal – Learn</a:t>
            </a:r>
          </a:p>
          <a:p>
            <a:pPr marL="457200" indent="-457200">
              <a:spcAft>
                <a:spcPts val="600"/>
              </a:spcAft>
              <a:buFont typeface="Arial" panose="020B0604020202020204" pitchFamily="34" charset="0"/>
              <a:buChar char="•"/>
            </a:pPr>
            <a:r>
              <a:rPr lang="en-US" sz="2000"/>
              <a:t>VS Code can improve your productivity on Azure</a:t>
            </a:r>
          </a:p>
          <a:p>
            <a:pPr marL="457200" indent="-457200">
              <a:spcAft>
                <a:spcPts val="600"/>
              </a:spcAft>
              <a:buFont typeface="Arial" panose="020B0604020202020204" pitchFamily="34" charset="0"/>
              <a:buChar char="•"/>
            </a:pPr>
            <a:r>
              <a:rPr lang="en-US" sz="2000"/>
              <a:t>The new Azure Python SDK</a:t>
            </a:r>
          </a:p>
          <a:p>
            <a:pPr marL="457200" indent="-457200">
              <a:spcAft>
                <a:spcPts val="600"/>
              </a:spcAft>
              <a:buFont typeface="Arial" panose="020B0604020202020204" pitchFamily="34" charset="0"/>
              <a:buChar char="•"/>
            </a:pPr>
            <a:r>
              <a:rPr lang="en-US" sz="2000"/>
              <a:t>5 Azure services &amp; how they can be used with Python</a:t>
            </a:r>
          </a:p>
        </p:txBody>
      </p:sp>
    </p:spTree>
    <p:extLst>
      <p:ext uri="{BB962C8B-B14F-4D97-AF65-F5344CB8AC3E}">
        <p14:creationId xmlns:p14="http://schemas.microsoft.com/office/powerpoint/2010/main" val="7535117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
                                            <p:txEl>
                                              <p:pRg st="0" end="0"/>
                                            </p:txEl>
                                          </p:spTgt>
                                        </p:tgtEl>
                                        <p:attrNameLst>
                                          <p:attrName>style.visibility</p:attrName>
                                        </p:attrNameLst>
                                      </p:cBhvr>
                                      <p:to>
                                        <p:strVal val="visible"/>
                                      </p:to>
                                    </p:set>
                                    <p:animEffect transition="in" filter="fade">
                                      <p:cBhvr>
                                        <p:cTn id="7" dur="500"/>
                                        <p:tgtEl>
                                          <p:spTgt spid="4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5">
                                            <p:txEl>
                                              <p:pRg st="1" end="1"/>
                                            </p:txEl>
                                          </p:spTgt>
                                        </p:tgtEl>
                                        <p:attrNameLst>
                                          <p:attrName>style.visibility</p:attrName>
                                        </p:attrNameLst>
                                      </p:cBhvr>
                                      <p:to>
                                        <p:strVal val="visible"/>
                                      </p:to>
                                    </p:set>
                                    <p:animEffect transition="in" filter="fade">
                                      <p:cBhvr>
                                        <p:cTn id="10" dur="500"/>
                                        <p:tgtEl>
                                          <p:spTgt spid="4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xEl>
                                              <p:pRg st="2" end="2"/>
                                            </p:txEl>
                                          </p:spTgt>
                                        </p:tgtEl>
                                        <p:attrNameLst>
                                          <p:attrName>style.visibility</p:attrName>
                                        </p:attrNameLst>
                                      </p:cBhvr>
                                      <p:to>
                                        <p:strVal val="visible"/>
                                      </p:to>
                                    </p:set>
                                    <p:animEffect transition="in" filter="fade">
                                      <p:cBhvr>
                                        <p:cTn id="13" dur="500"/>
                                        <p:tgtEl>
                                          <p:spTgt spid="4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5">
                                            <p:txEl>
                                              <p:pRg st="4" end="4"/>
                                            </p:txEl>
                                          </p:spTgt>
                                        </p:tgtEl>
                                        <p:attrNameLst>
                                          <p:attrName>style.visibility</p:attrName>
                                        </p:attrNameLst>
                                      </p:cBhvr>
                                      <p:to>
                                        <p:strVal val="visible"/>
                                      </p:to>
                                    </p:set>
                                    <p:animEffect transition="in" filter="fade">
                                      <p:cBhvr>
                                        <p:cTn id="18" dur="500"/>
                                        <p:tgtEl>
                                          <p:spTgt spid="45">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5">
                                            <p:txEl>
                                              <p:pRg st="6" end="6"/>
                                            </p:txEl>
                                          </p:spTgt>
                                        </p:tgtEl>
                                        <p:attrNameLst>
                                          <p:attrName>style.visibility</p:attrName>
                                        </p:attrNameLst>
                                      </p:cBhvr>
                                      <p:to>
                                        <p:strVal val="visible"/>
                                      </p:to>
                                    </p:set>
                                    <p:animEffect transition="in" filter="fade">
                                      <p:cBhvr>
                                        <p:cTn id="23" dur="500"/>
                                        <p:tgtEl>
                                          <p:spTgt spid="45">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5">
                                            <p:txEl>
                                              <p:pRg st="7" end="7"/>
                                            </p:txEl>
                                          </p:spTgt>
                                        </p:tgtEl>
                                        <p:attrNameLst>
                                          <p:attrName>style.visibility</p:attrName>
                                        </p:attrNameLst>
                                      </p:cBhvr>
                                      <p:to>
                                        <p:strVal val="visible"/>
                                      </p:to>
                                    </p:set>
                                    <p:animEffect transition="in" filter="fade">
                                      <p:cBhvr>
                                        <p:cTn id="26" dur="500"/>
                                        <p:tgtEl>
                                          <p:spTgt spid="45">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5">
                                            <p:txEl>
                                              <p:pRg st="8" end="8"/>
                                            </p:txEl>
                                          </p:spTgt>
                                        </p:tgtEl>
                                        <p:attrNameLst>
                                          <p:attrName>style.visibility</p:attrName>
                                        </p:attrNameLst>
                                      </p:cBhvr>
                                      <p:to>
                                        <p:strVal val="visible"/>
                                      </p:to>
                                    </p:set>
                                    <p:animEffect transition="in" filter="fade">
                                      <p:cBhvr>
                                        <p:cTn id="29" dur="500"/>
                                        <p:tgtEl>
                                          <p:spTgt spid="45">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5">
                                            <p:txEl>
                                              <p:pRg st="9" end="9"/>
                                            </p:txEl>
                                          </p:spTgt>
                                        </p:tgtEl>
                                        <p:attrNameLst>
                                          <p:attrName>style.visibility</p:attrName>
                                        </p:attrNameLst>
                                      </p:cBhvr>
                                      <p:to>
                                        <p:strVal val="visible"/>
                                      </p:to>
                                    </p:set>
                                    <p:animEffect transition="in" filter="fade">
                                      <p:cBhvr>
                                        <p:cTn id="32" dur="500"/>
                                        <p:tgtEl>
                                          <p:spTgt spid="4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C0F41-AA00-415D-8793-AE7C2797B936}"/>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sz="3600" b="1">
                <a:solidFill>
                  <a:schemeClr val="tx1"/>
                </a:solidFill>
              </a:rPr>
              <a:t>Machine Learning: </a:t>
            </a:r>
            <a:r>
              <a:rPr lang="en-US" sz="3600">
                <a:solidFill>
                  <a:schemeClr val="tx1"/>
                </a:solidFill>
              </a:rPr>
              <a:t>Cognitive Services 101</a:t>
            </a:r>
            <a:endParaRPr lang="en-US" sz="3600" b="1">
              <a:solidFill>
                <a:schemeClr val="tx1"/>
              </a:solidFill>
            </a:endParaRPr>
          </a:p>
        </p:txBody>
      </p:sp>
      <p:sp>
        <p:nvSpPr>
          <p:cNvPr id="16" name="Text Placeholder 2">
            <a:extLst>
              <a:ext uri="{FF2B5EF4-FFF2-40B4-BE49-F238E27FC236}">
                <a16:creationId xmlns:a16="http://schemas.microsoft.com/office/drawing/2014/main" id="{1C9AEE25-15D2-4C19-924F-AD47439EB45C}"/>
              </a:ext>
            </a:extLst>
          </p:cNvPr>
          <p:cNvSpPr>
            <a:spLocks noGrp="1"/>
          </p:cNvSpPr>
          <p:nvPr>
            <p:ph sz="quarter" idx="12"/>
          </p:nvPr>
        </p:nvSpPr>
        <p:spPr>
          <a:xfrm>
            <a:off x="584199" y="1435100"/>
            <a:ext cx="11275292" cy="4833938"/>
          </a:xfrm>
          <a:prstGeom prst="rect">
            <a:avLst/>
          </a:prstGeom>
        </p:spPr>
        <p:txBody>
          <a:bodyPr wrap="square">
            <a:normAutofit/>
          </a:bodyPr>
          <a:lstStyle/>
          <a:p>
            <a:pPr marL="0" indent="0">
              <a:lnSpc>
                <a:spcPct val="90000"/>
              </a:lnSpc>
              <a:buNone/>
            </a:pPr>
            <a:r>
              <a:rPr lang="en-US" sz="2400" b="1">
                <a:gradFill>
                  <a:gsLst>
                    <a:gs pos="1250">
                      <a:schemeClr val="tx1"/>
                    </a:gs>
                    <a:gs pos="100000">
                      <a:schemeClr val="tx1"/>
                    </a:gs>
                  </a:gsLst>
                  <a:lin ang="5400000" scaled="0"/>
                </a:gradFill>
              </a:rPr>
              <a:t>Cognitive Services</a:t>
            </a:r>
          </a:p>
          <a:p>
            <a:pPr>
              <a:lnSpc>
                <a:spcPct val="90000"/>
              </a:lnSpc>
            </a:pPr>
            <a:r>
              <a:rPr lang="en-US" sz="2400"/>
              <a:t>Help developers build intelligent applications without having direct AI or data science skills or knowledge</a:t>
            </a:r>
          </a:p>
        </p:txBody>
      </p:sp>
      <p:graphicFrame>
        <p:nvGraphicFramePr>
          <p:cNvPr id="7" name="Table 6">
            <a:extLst>
              <a:ext uri="{FF2B5EF4-FFF2-40B4-BE49-F238E27FC236}">
                <a16:creationId xmlns:a16="http://schemas.microsoft.com/office/drawing/2014/main" id="{2EC56468-0AD2-4AA2-9DB0-9CCB18ACFD55}"/>
              </a:ext>
            </a:extLst>
          </p:cNvPr>
          <p:cNvGraphicFramePr>
            <a:graphicFrameLocks noGrp="1"/>
          </p:cNvGraphicFramePr>
          <p:nvPr>
            <p:extLst>
              <p:ext uri="{D42A27DB-BD31-4B8C-83A1-F6EECF244321}">
                <p14:modId xmlns:p14="http://schemas.microsoft.com/office/powerpoint/2010/main" val="881337921"/>
              </p:ext>
            </p:extLst>
          </p:nvPr>
        </p:nvGraphicFramePr>
        <p:xfrm>
          <a:off x="540657" y="2755900"/>
          <a:ext cx="10998201" cy="3797300"/>
        </p:xfrm>
        <a:graphic>
          <a:graphicData uri="http://schemas.openxmlformats.org/drawingml/2006/table">
            <a:tbl>
              <a:tblPr firstRow="1" bandRow="1">
                <a:tableStyleId>{5940675A-B579-460E-94D1-54222C63F5DA}</a:tableStyleId>
              </a:tblPr>
              <a:tblGrid>
                <a:gridCol w="4425043">
                  <a:extLst>
                    <a:ext uri="{9D8B030D-6E8A-4147-A177-3AD203B41FA5}">
                      <a16:colId xmlns:a16="http://schemas.microsoft.com/office/drawing/2014/main" val="2582713880"/>
                    </a:ext>
                  </a:extLst>
                </a:gridCol>
                <a:gridCol w="6573158">
                  <a:extLst>
                    <a:ext uri="{9D8B030D-6E8A-4147-A177-3AD203B41FA5}">
                      <a16:colId xmlns:a16="http://schemas.microsoft.com/office/drawing/2014/main" val="1431282704"/>
                    </a:ext>
                  </a:extLst>
                </a:gridCol>
              </a:tblGrid>
              <a:tr h="759460">
                <a:tc>
                  <a:txBody>
                    <a:bodyPr/>
                    <a:lstStyle/>
                    <a:p>
                      <a:pPr marL="0" lvl="1" algn="l"/>
                      <a:r>
                        <a:rPr lang="en-US" sz="2400" b="1">
                          <a:solidFill>
                            <a:srgbClr val="0078D4"/>
                          </a:solidFill>
                        </a:rPr>
                        <a:t>Vision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16" marR="0" lvl="1" indent="-3429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Computer Vision (Image Classification, OCR)</a:t>
                      </a:r>
                    </a:p>
                    <a:p>
                      <a:pPr marL="342916" marR="0" lvl="1" indent="-3429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Face (Face Detection, Emotion Recognition)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17226651"/>
                  </a:ext>
                </a:extLst>
              </a:tr>
              <a:tr h="759460">
                <a:tc>
                  <a:txBody>
                    <a:bodyPr/>
                    <a:lstStyle/>
                    <a:p>
                      <a:pPr marL="0" lvl="1" algn="l"/>
                      <a:r>
                        <a:rPr lang="en-US" sz="2400" b="1">
                          <a:solidFill>
                            <a:srgbClr val="0078D4"/>
                          </a:solidFill>
                        </a:rPr>
                        <a:t>Speech</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16" marR="0" lvl="1" indent="-3429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Speech Service (Speech-to-text)</a:t>
                      </a:r>
                    </a:p>
                    <a:p>
                      <a:pPr marL="342916" marR="0" lvl="1" indent="-3429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Speaker Recognition (Speaker identification)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00601117"/>
                  </a:ext>
                </a:extLst>
              </a:tr>
              <a:tr h="759460">
                <a:tc>
                  <a:txBody>
                    <a:bodyPr/>
                    <a:lstStyle/>
                    <a:p>
                      <a:pPr marL="0" lvl="1" algn="l"/>
                      <a:r>
                        <a:rPr lang="en-US" sz="2400" b="1">
                          <a:solidFill>
                            <a:srgbClr val="0078D4"/>
                          </a:solidFill>
                        </a:rPr>
                        <a:t>Language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16" marR="0" lvl="1" indent="-3429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Text Analytics (Key Phrase Extraction, Sentiment)</a:t>
                      </a:r>
                    </a:p>
                    <a:p>
                      <a:pPr marL="342916" marR="0" lvl="1" indent="-3429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err="1">
                          <a:ln>
                            <a:noFill/>
                          </a:ln>
                          <a:solidFill>
                            <a:srgbClr val="000000"/>
                          </a:solidFill>
                          <a:effectLst/>
                          <a:uLnTx/>
                          <a:uFillTx/>
                          <a:latin typeface="Segoe UI"/>
                          <a:ea typeface="+mn-ea"/>
                          <a:cs typeface="+mn-cs"/>
                        </a:rPr>
                        <a:t>QnA</a:t>
                      </a:r>
                      <a:r>
                        <a:rPr kumimoji="0" lang="en-US" sz="1800" b="0" i="0" u="none" strike="noStrike" kern="1200" cap="none" spc="0" normalizeH="0" baseline="0" noProof="0">
                          <a:ln>
                            <a:noFill/>
                          </a:ln>
                          <a:solidFill>
                            <a:srgbClr val="000000"/>
                          </a:solidFill>
                          <a:effectLst/>
                          <a:uLnTx/>
                          <a:uFillTx/>
                          <a:latin typeface="Segoe UI"/>
                          <a:ea typeface="+mn-ea"/>
                          <a:cs typeface="+mn-cs"/>
                        </a:rPr>
                        <a:t> Maker (</a:t>
                      </a:r>
                      <a:r>
                        <a:rPr kumimoji="0" lang="en-US" sz="1800" b="0" i="0" u="none" strike="noStrike" kern="1200" cap="none" spc="0" normalizeH="0" baseline="0" noProof="0" err="1">
                          <a:ln>
                            <a:noFill/>
                          </a:ln>
                          <a:solidFill>
                            <a:srgbClr val="000000"/>
                          </a:solidFill>
                          <a:effectLst/>
                          <a:uLnTx/>
                          <a:uFillTx/>
                          <a:latin typeface="Segoe UI"/>
                          <a:ea typeface="+mn-ea"/>
                          <a:cs typeface="+mn-cs"/>
                        </a:rPr>
                        <a:t>QnA</a:t>
                      </a:r>
                      <a:r>
                        <a:rPr kumimoji="0" lang="en-US" sz="1800" b="0" i="0" u="none" strike="noStrike" kern="1200" cap="none" spc="0" normalizeH="0" baseline="0" noProof="0">
                          <a:ln>
                            <a:noFill/>
                          </a:ln>
                          <a:solidFill>
                            <a:srgbClr val="000000"/>
                          </a:solidFill>
                          <a:effectLst/>
                          <a:uLnTx/>
                          <a:uFillTx/>
                          <a:latin typeface="Segoe UI"/>
                          <a:ea typeface="+mn-ea"/>
                          <a:cs typeface="+mn-cs"/>
                        </a:rPr>
                        <a:t> extraction from unstructured text)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94219125"/>
                  </a:ext>
                </a:extLst>
              </a:tr>
              <a:tr h="759460">
                <a:tc>
                  <a:txBody>
                    <a:bodyPr/>
                    <a:lstStyle/>
                    <a:p>
                      <a:pPr marL="0" lvl="1" algn="l"/>
                      <a:r>
                        <a:rPr lang="en-US" sz="2400" b="1">
                          <a:solidFill>
                            <a:srgbClr val="0078D4"/>
                          </a:solidFill>
                        </a:rPr>
                        <a:t>Decision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16" marR="0" lvl="1" indent="-3429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Anomaly Detector (Business Health, IoT monitoring)</a:t>
                      </a:r>
                    </a:p>
                    <a:p>
                      <a:pPr marL="342916" marR="0" lvl="1" indent="-3429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Content Moderator (Profanity, offensive image detection)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13058703"/>
                  </a:ext>
                </a:extLst>
              </a:tr>
              <a:tr h="759460">
                <a:tc>
                  <a:txBody>
                    <a:bodyPr/>
                    <a:lstStyle/>
                    <a:p>
                      <a:pPr marL="0" lvl="1" algn="l"/>
                      <a:r>
                        <a:rPr lang="en-US" sz="2400" b="1">
                          <a:solidFill>
                            <a:srgbClr val="0078D4"/>
                          </a:solidFill>
                        </a:rPr>
                        <a:t>Search</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16" marR="0" lvl="1" indent="-3429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Bing Visual Search (Identify similar images and products)</a:t>
                      </a:r>
                    </a:p>
                    <a:p>
                      <a:pPr marL="342916" marR="0" lvl="1" indent="-3429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Bing Customer Search (Customer search engine creation)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47054445"/>
                  </a:ext>
                </a:extLst>
              </a:tr>
            </a:tbl>
          </a:graphicData>
        </a:graphic>
      </p:graphicFrame>
      <p:sp>
        <p:nvSpPr>
          <p:cNvPr id="6" name="Rectangle 5">
            <a:extLst>
              <a:ext uri="{FF2B5EF4-FFF2-40B4-BE49-F238E27FC236}">
                <a16:creationId xmlns:a16="http://schemas.microsoft.com/office/drawing/2014/main" id="{44DF07AA-8824-4931-BC4C-3B2E1202292B}"/>
              </a:ext>
            </a:extLst>
          </p:cNvPr>
          <p:cNvSpPr/>
          <p:nvPr/>
        </p:nvSpPr>
        <p:spPr bwMode="auto">
          <a:xfrm>
            <a:off x="6836229" y="4332514"/>
            <a:ext cx="2231571" cy="272143"/>
          </a:xfrm>
          <a:prstGeom prst="rect">
            <a:avLst/>
          </a:prstGeom>
          <a:solidFill>
            <a:srgbClr val="EFEC5E">
              <a:alpha val="5607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13476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C0F41-AA00-415D-8793-AE7C2797B936}"/>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sz="3600" b="1">
                <a:solidFill>
                  <a:schemeClr val="tx1"/>
                </a:solidFill>
              </a:rPr>
              <a:t>Machine Learning: </a:t>
            </a:r>
            <a:r>
              <a:rPr lang="en-US" sz="3600">
                <a:solidFill>
                  <a:schemeClr val="tx1"/>
                </a:solidFill>
              </a:rPr>
              <a:t>Cognitive Services API</a:t>
            </a:r>
            <a:endParaRPr lang="en-US" sz="3600" b="1">
              <a:solidFill>
                <a:schemeClr val="tx1"/>
              </a:solidFill>
            </a:endParaRPr>
          </a:p>
        </p:txBody>
      </p:sp>
      <p:sp>
        <p:nvSpPr>
          <p:cNvPr id="4" name="Rectangle 3">
            <a:extLst>
              <a:ext uri="{FF2B5EF4-FFF2-40B4-BE49-F238E27FC236}">
                <a16:creationId xmlns:a16="http://schemas.microsoft.com/office/drawing/2014/main" id="{E78C6FAC-BD78-4276-9D8C-097DA6C95AA0}"/>
              </a:ext>
            </a:extLst>
          </p:cNvPr>
          <p:cNvSpPr/>
          <p:nvPr/>
        </p:nvSpPr>
        <p:spPr>
          <a:xfrm>
            <a:off x="676729" y="1941808"/>
            <a:ext cx="11214100" cy="635559"/>
          </a:xfrm>
          <a:prstGeom prst="rect">
            <a:avLst/>
          </a:prstGeom>
          <a:solidFill>
            <a:srgbClr val="1E1E1E"/>
          </a:solidFill>
        </p:spPr>
        <p:txBody>
          <a:bodyPr wrap="square">
            <a:spAutoFit/>
          </a:bodyPr>
          <a:lstStyle/>
          <a:p>
            <a:r>
              <a:rPr lang="en-US">
                <a:solidFill>
                  <a:srgbClr val="9CDCFE"/>
                </a:solidFill>
                <a:latin typeface="Consolas" panose="020B0609020204030204" pitchFamily="49" charset="0"/>
              </a:rPr>
              <a:t>"</a:t>
            </a:r>
            <a:r>
              <a:rPr lang="en-US" err="1">
                <a:solidFill>
                  <a:srgbClr val="9CDCFE"/>
                </a:solidFill>
                <a:latin typeface="Consolas" panose="020B0609020204030204" pitchFamily="49" charset="0"/>
              </a:rPr>
              <a:t>issue_title</a:t>
            </a:r>
            <a:r>
              <a:rPr lang="en-US">
                <a:solidFill>
                  <a:srgbClr val="9CDCFE"/>
                </a:solidFill>
                <a:latin typeface="Consolas" panose="020B0609020204030204" pitchFamily="49" charset="0"/>
              </a:rPr>
              <a:t>"</a:t>
            </a:r>
            <a:r>
              <a:rPr lang="en-US">
                <a:solidFill>
                  <a:srgbClr val="D4D4D4"/>
                </a:solidFill>
                <a:latin typeface="Consolas" panose="020B0609020204030204" pitchFamily="49" charset="0"/>
              </a:rPr>
              <a:t>: </a:t>
            </a:r>
            <a:r>
              <a:rPr lang="en-US">
                <a:solidFill>
                  <a:srgbClr val="CE9178"/>
                </a:solidFill>
                <a:latin typeface="Consolas" panose="020B0609020204030204" pitchFamily="49" charset="0"/>
              </a:rPr>
              <a:t>"</a:t>
            </a:r>
            <a:r>
              <a:rPr lang="en-US" err="1">
                <a:solidFill>
                  <a:srgbClr val="CE9178"/>
                </a:solidFill>
                <a:latin typeface="Consolas" panose="020B0609020204030204" pitchFamily="49" charset="0"/>
              </a:rPr>
              <a:t>HeadlessTask.java:error</a:t>
            </a:r>
            <a:r>
              <a:rPr lang="en-US">
                <a:solidFill>
                  <a:srgbClr val="CE9178"/>
                </a:solidFill>
                <a:latin typeface="Consolas" panose="020B0609020204030204" pitchFamily="49" charset="0"/>
              </a:rPr>
              <a:t>: method </a:t>
            </a:r>
            <a:r>
              <a:rPr lang="en-US" err="1">
                <a:solidFill>
                  <a:srgbClr val="CE9178"/>
                </a:solidFill>
                <a:latin typeface="Consolas" panose="020B0609020204030204" pitchFamily="49" charset="0"/>
              </a:rPr>
              <a:t>findAppBundlePath</a:t>
            </a:r>
            <a:r>
              <a:rPr lang="en-US">
                <a:solidFill>
                  <a:srgbClr val="CE9178"/>
                </a:solidFill>
                <a:latin typeface="Consolas" panose="020B0609020204030204" pitchFamily="49" charset="0"/>
              </a:rPr>
              <a:t> in class </a:t>
            </a:r>
            <a:r>
              <a:rPr lang="en-US" err="1">
                <a:solidFill>
                  <a:srgbClr val="CE9178"/>
                </a:solidFill>
                <a:latin typeface="Consolas" panose="020B0609020204030204" pitchFamily="49" charset="0"/>
              </a:rPr>
              <a:t>FlutterMain</a:t>
            </a:r>
            <a:r>
              <a:rPr lang="en-US">
                <a:solidFill>
                  <a:srgbClr val="CE9178"/>
                </a:solidFill>
                <a:latin typeface="Consolas" panose="020B0609020204030204" pitchFamily="49" charset="0"/>
              </a:rPr>
              <a:t> cannot be applied to given types[BUG]"</a:t>
            </a:r>
            <a:endParaRPr lang="en-US" b="0">
              <a:solidFill>
                <a:srgbClr val="D4D4D4"/>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4F805442-F419-4C5C-9BC9-FE9C80AB45AF}"/>
              </a:ext>
            </a:extLst>
          </p:cNvPr>
          <p:cNvSpPr/>
          <p:nvPr/>
        </p:nvSpPr>
        <p:spPr>
          <a:xfrm>
            <a:off x="676729" y="2965328"/>
            <a:ext cx="11226800" cy="363946"/>
          </a:xfrm>
          <a:prstGeom prst="rect">
            <a:avLst/>
          </a:prstGeom>
          <a:solidFill>
            <a:srgbClr val="1E1E1E"/>
          </a:solidFill>
        </p:spPr>
        <p:txBody>
          <a:bodyPr wrap="square">
            <a:spAutoFit/>
          </a:bodyPr>
          <a:lstStyle/>
          <a:p>
            <a:r>
              <a:rPr lang="en-US">
                <a:solidFill>
                  <a:srgbClr val="9CDCFE"/>
                </a:solidFill>
                <a:latin typeface="Consolas" panose="020B0609020204030204" pitchFamily="49" charset="0"/>
              </a:rPr>
              <a:t>“</a:t>
            </a:r>
            <a:r>
              <a:rPr lang="en-US" err="1">
                <a:solidFill>
                  <a:srgbClr val="9CDCFE"/>
                </a:solidFill>
                <a:latin typeface="Consolas" panose="020B0609020204030204" pitchFamily="49" charset="0"/>
              </a:rPr>
              <a:t>key_phrase</a:t>
            </a:r>
            <a:r>
              <a:rPr lang="en-US">
                <a:solidFill>
                  <a:srgbClr val="9CDCFE"/>
                </a:solidFill>
                <a:latin typeface="Consolas" panose="020B0609020204030204" pitchFamily="49" charset="0"/>
              </a:rPr>
              <a:t>"</a:t>
            </a:r>
            <a:r>
              <a:rPr lang="en-US">
                <a:solidFill>
                  <a:srgbClr val="D4D4D4"/>
                </a:solidFill>
                <a:latin typeface="Consolas" panose="020B0609020204030204" pitchFamily="49" charset="0"/>
              </a:rPr>
              <a:t>: [</a:t>
            </a:r>
            <a:r>
              <a:rPr lang="en-US">
                <a:solidFill>
                  <a:srgbClr val="CE9178"/>
                </a:solidFill>
                <a:latin typeface="Consolas" panose="020B0609020204030204" pitchFamily="49" charset="0"/>
              </a:rPr>
              <a:t>"class </a:t>
            </a:r>
            <a:r>
              <a:rPr lang="en-US" err="1">
                <a:solidFill>
                  <a:srgbClr val="CE9178"/>
                </a:solidFill>
                <a:latin typeface="Consolas" panose="020B0609020204030204" pitchFamily="49" charset="0"/>
              </a:rPr>
              <a:t>FlutterMain</a:t>
            </a:r>
            <a:r>
              <a:rPr lang="en-US">
                <a:solidFill>
                  <a:srgbClr val="CE9178"/>
                </a:solidFill>
                <a:latin typeface="Consolas" panose="020B0609020204030204" pitchFamily="49" charset="0"/>
              </a:rPr>
              <a:t>"</a:t>
            </a:r>
            <a:r>
              <a:rPr lang="en-US">
                <a:solidFill>
                  <a:srgbClr val="D4D4D4"/>
                </a:solidFill>
                <a:latin typeface="Consolas" panose="020B0609020204030204" pitchFamily="49" charset="0"/>
              </a:rPr>
              <a:t>, </a:t>
            </a:r>
            <a:r>
              <a:rPr lang="en-US">
                <a:solidFill>
                  <a:srgbClr val="CE9178"/>
                </a:solidFill>
                <a:latin typeface="Consolas" panose="020B0609020204030204" pitchFamily="49" charset="0"/>
              </a:rPr>
              <a:t>"method </a:t>
            </a:r>
            <a:r>
              <a:rPr lang="en-US" err="1">
                <a:solidFill>
                  <a:srgbClr val="CE9178"/>
                </a:solidFill>
                <a:latin typeface="Consolas" panose="020B0609020204030204" pitchFamily="49" charset="0"/>
              </a:rPr>
              <a:t>findAppBundlePath</a:t>
            </a:r>
            <a:r>
              <a:rPr lang="en-US">
                <a:solidFill>
                  <a:srgbClr val="CE9178"/>
                </a:solidFill>
                <a:latin typeface="Consolas" panose="020B0609020204030204" pitchFamily="49" charset="0"/>
              </a:rPr>
              <a:t>"</a:t>
            </a:r>
            <a:r>
              <a:rPr lang="en-US">
                <a:solidFill>
                  <a:srgbClr val="D4D4D4"/>
                </a:solidFill>
                <a:latin typeface="Consolas" panose="020B0609020204030204" pitchFamily="49" charset="0"/>
              </a:rPr>
              <a:t>, </a:t>
            </a:r>
            <a:r>
              <a:rPr lang="en-US">
                <a:solidFill>
                  <a:srgbClr val="CE9178"/>
                </a:solidFill>
                <a:latin typeface="Consolas" panose="020B0609020204030204" pitchFamily="49" charset="0"/>
              </a:rPr>
              <a:t>"error"</a:t>
            </a:r>
            <a:r>
              <a:rPr lang="en-US">
                <a:solidFill>
                  <a:srgbClr val="D4D4D4"/>
                </a:solidFill>
                <a:latin typeface="Consolas" panose="020B0609020204030204" pitchFamily="49" charset="0"/>
              </a:rPr>
              <a:t>, </a:t>
            </a:r>
            <a:r>
              <a:rPr lang="en-US">
                <a:solidFill>
                  <a:srgbClr val="CE9178"/>
                </a:solidFill>
                <a:latin typeface="Consolas" panose="020B0609020204030204" pitchFamily="49" charset="0"/>
              </a:rPr>
              <a:t>"types"</a:t>
            </a:r>
            <a:r>
              <a:rPr lang="en-US">
                <a:solidFill>
                  <a:srgbClr val="D4D4D4"/>
                </a:solidFill>
                <a:latin typeface="Consolas" panose="020B0609020204030204" pitchFamily="49" charset="0"/>
              </a:rPr>
              <a:t>, </a:t>
            </a:r>
            <a:r>
              <a:rPr lang="en-US">
                <a:solidFill>
                  <a:srgbClr val="CE9178"/>
                </a:solidFill>
                <a:latin typeface="Consolas" panose="020B0609020204030204" pitchFamily="49" charset="0"/>
              </a:rPr>
              <a:t>"BUG“</a:t>
            </a:r>
            <a:r>
              <a:rPr lang="en-US">
                <a:solidFill>
                  <a:srgbClr val="D4D4D4"/>
                </a:solidFill>
                <a:latin typeface="Consolas" panose="020B0609020204030204" pitchFamily="49" charset="0"/>
              </a:rPr>
              <a:t>]</a:t>
            </a:r>
            <a:endParaRPr lang="en-US" b="0">
              <a:solidFill>
                <a:srgbClr val="D4D4D4"/>
              </a:solidFill>
              <a:effectLst/>
              <a:latin typeface="Consolas" panose="020B0609020204030204" pitchFamily="49" charset="0"/>
            </a:endParaRPr>
          </a:p>
        </p:txBody>
      </p:sp>
      <p:sp>
        <p:nvSpPr>
          <p:cNvPr id="7" name="Arrow: Down 6">
            <a:extLst>
              <a:ext uri="{FF2B5EF4-FFF2-40B4-BE49-F238E27FC236}">
                <a16:creationId xmlns:a16="http://schemas.microsoft.com/office/drawing/2014/main" id="{EB7070F6-EAE6-4228-ACAB-0AAAA98EAD86}"/>
              </a:ext>
            </a:extLst>
          </p:cNvPr>
          <p:cNvSpPr/>
          <p:nvPr/>
        </p:nvSpPr>
        <p:spPr bwMode="auto">
          <a:xfrm>
            <a:off x="1320800" y="2703289"/>
            <a:ext cx="283029" cy="185057"/>
          </a:xfrm>
          <a:prstGeom prst="down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C14DFFF1-14BE-401E-AC4B-8B209DCDADDF}"/>
              </a:ext>
            </a:extLst>
          </p:cNvPr>
          <p:cNvSpPr txBox="1"/>
          <p:nvPr/>
        </p:nvSpPr>
        <p:spPr>
          <a:xfrm>
            <a:off x="350157" y="1527632"/>
            <a:ext cx="6596743" cy="307777"/>
          </a:xfrm>
          <a:prstGeom prst="rect">
            <a:avLst/>
          </a:prstGeom>
          <a:noFill/>
        </p:spPr>
        <p:txBody>
          <a:bodyPr wrap="square" lIns="0" tIns="0" rIns="0" bIns="0" rtlCol="0">
            <a:spAutoFit/>
          </a:bodyPr>
          <a:lstStyle/>
          <a:p>
            <a:pPr algn="l"/>
            <a:r>
              <a:rPr lang="en-US" sz="2000" b="1">
                <a:solidFill>
                  <a:schemeClr val="accent1"/>
                </a:solidFill>
              </a:rPr>
              <a:t>Example of “Key Phrase Recognition”</a:t>
            </a:r>
          </a:p>
        </p:txBody>
      </p:sp>
      <p:sp>
        <p:nvSpPr>
          <p:cNvPr id="10" name="Rectangle 9">
            <a:extLst>
              <a:ext uri="{FF2B5EF4-FFF2-40B4-BE49-F238E27FC236}">
                <a16:creationId xmlns:a16="http://schemas.microsoft.com/office/drawing/2014/main" id="{B76B3211-4615-476A-A306-3BCE1347F8D6}"/>
              </a:ext>
            </a:extLst>
          </p:cNvPr>
          <p:cNvSpPr/>
          <p:nvPr/>
        </p:nvSpPr>
        <p:spPr>
          <a:xfrm>
            <a:off x="676729" y="4349131"/>
            <a:ext cx="11157857" cy="1722010"/>
          </a:xfrm>
          <a:prstGeom prst="rect">
            <a:avLst/>
          </a:prstGeom>
          <a:solidFill>
            <a:schemeClr val="tx1"/>
          </a:solidFill>
        </p:spPr>
        <p:txBody>
          <a:bodyPr wrap="square">
            <a:spAutoFit/>
          </a:bodyPr>
          <a:lstStyle/>
          <a:p>
            <a:r>
              <a:rPr lang="en-US">
                <a:solidFill>
                  <a:srgbClr val="C586C0"/>
                </a:solidFill>
                <a:latin typeface="Consolas" panose="020B0609020204030204" pitchFamily="49" charset="0"/>
              </a:rPr>
              <a:t>from</a:t>
            </a:r>
            <a:r>
              <a:rPr lang="en-US">
                <a:solidFill>
                  <a:srgbClr val="D4D4D4"/>
                </a:solidFill>
                <a:latin typeface="Consolas" panose="020B0609020204030204" pitchFamily="49" charset="0"/>
              </a:rPr>
              <a:t> </a:t>
            </a:r>
            <a:r>
              <a:rPr lang="en-US" err="1">
                <a:solidFill>
                  <a:srgbClr val="D4D4D4"/>
                </a:solidFill>
                <a:latin typeface="Consolas" panose="020B0609020204030204" pitchFamily="49" charset="0"/>
              </a:rPr>
              <a:t>msrest.authentication</a:t>
            </a:r>
            <a:r>
              <a:rPr lang="en-US">
                <a:solidFill>
                  <a:srgbClr val="D4D4D4"/>
                </a:solidFill>
                <a:latin typeface="Consolas" panose="020B0609020204030204" pitchFamily="49" charset="0"/>
              </a:rPr>
              <a:t> </a:t>
            </a:r>
            <a:r>
              <a:rPr lang="en-US">
                <a:solidFill>
                  <a:srgbClr val="C586C0"/>
                </a:solidFill>
                <a:latin typeface="Consolas" panose="020B0609020204030204" pitchFamily="49" charset="0"/>
              </a:rPr>
              <a:t>import</a:t>
            </a:r>
            <a:r>
              <a:rPr lang="en-US">
                <a:solidFill>
                  <a:srgbClr val="D4D4D4"/>
                </a:solidFill>
                <a:latin typeface="Consolas" panose="020B0609020204030204" pitchFamily="49" charset="0"/>
              </a:rPr>
              <a:t> </a:t>
            </a:r>
            <a:r>
              <a:rPr lang="en-US" err="1">
                <a:solidFill>
                  <a:srgbClr val="D4D4D4"/>
                </a:solidFill>
                <a:latin typeface="Consolas" panose="020B0609020204030204" pitchFamily="49" charset="0"/>
              </a:rPr>
              <a:t>CognitiveServicesCredentials</a:t>
            </a:r>
            <a:endParaRPr lang="en-US">
              <a:solidFill>
                <a:srgbClr val="D4D4D4"/>
              </a:solidFill>
              <a:latin typeface="Consolas" panose="020B0609020204030204" pitchFamily="49" charset="0"/>
            </a:endParaRPr>
          </a:p>
          <a:p>
            <a:r>
              <a:rPr lang="en-US">
                <a:solidFill>
                  <a:srgbClr val="C586C0"/>
                </a:solidFill>
                <a:latin typeface="Consolas" panose="020B0609020204030204" pitchFamily="49" charset="0"/>
              </a:rPr>
              <a:t>from</a:t>
            </a:r>
            <a:r>
              <a:rPr lang="en-US">
                <a:solidFill>
                  <a:srgbClr val="D4D4D4"/>
                </a:solidFill>
                <a:latin typeface="Consolas" panose="020B0609020204030204" pitchFamily="49" charset="0"/>
              </a:rPr>
              <a:t> </a:t>
            </a:r>
            <a:r>
              <a:rPr lang="en-US" err="1">
                <a:solidFill>
                  <a:srgbClr val="D4D4D4"/>
                </a:solidFill>
                <a:latin typeface="Consolas" panose="020B0609020204030204" pitchFamily="49" charset="0"/>
              </a:rPr>
              <a:t>azure.cognitiveservices.language.textanalytics</a:t>
            </a:r>
            <a:r>
              <a:rPr lang="en-US">
                <a:solidFill>
                  <a:srgbClr val="D4D4D4"/>
                </a:solidFill>
                <a:latin typeface="Consolas" panose="020B0609020204030204" pitchFamily="49" charset="0"/>
              </a:rPr>
              <a:t> </a:t>
            </a:r>
            <a:r>
              <a:rPr lang="en-US">
                <a:solidFill>
                  <a:srgbClr val="C586C0"/>
                </a:solidFill>
                <a:latin typeface="Consolas" panose="020B0609020204030204" pitchFamily="49" charset="0"/>
              </a:rPr>
              <a:t>import</a:t>
            </a:r>
            <a:r>
              <a:rPr lang="en-US">
                <a:solidFill>
                  <a:srgbClr val="D4D4D4"/>
                </a:solidFill>
                <a:latin typeface="Consolas" panose="020B0609020204030204" pitchFamily="49" charset="0"/>
              </a:rPr>
              <a:t> </a:t>
            </a:r>
            <a:r>
              <a:rPr lang="en-US" err="1">
                <a:solidFill>
                  <a:srgbClr val="D4D4D4"/>
                </a:solidFill>
                <a:latin typeface="Consolas" panose="020B0609020204030204" pitchFamily="49" charset="0"/>
              </a:rPr>
              <a:t>TextAnalyticsClient</a:t>
            </a:r>
            <a:endParaRPr lang="en-US">
              <a:solidFill>
                <a:srgbClr val="D4D4D4"/>
              </a:solidFill>
              <a:latin typeface="Consolas" panose="020B0609020204030204" pitchFamily="49" charset="0"/>
            </a:endParaRPr>
          </a:p>
          <a:p>
            <a:br>
              <a:rPr lang="en-US">
                <a:solidFill>
                  <a:srgbClr val="D4D4D4"/>
                </a:solidFill>
                <a:latin typeface="Consolas" panose="020B0609020204030204" pitchFamily="49" charset="0"/>
              </a:rPr>
            </a:br>
            <a:r>
              <a:rPr lang="en-US">
                <a:solidFill>
                  <a:srgbClr val="D4D4D4"/>
                </a:solidFill>
                <a:latin typeface="Consolas" panose="020B0609020204030204" pitchFamily="49" charset="0"/>
              </a:rPr>
              <a:t>creds = </a:t>
            </a:r>
            <a:r>
              <a:rPr lang="en-US" err="1">
                <a:solidFill>
                  <a:srgbClr val="D4D4D4"/>
                </a:solidFill>
                <a:latin typeface="Consolas" panose="020B0609020204030204" pitchFamily="49" charset="0"/>
              </a:rPr>
              <a:t>CognitiveServicesCredentials</a:t>
            </a:r>
            <a:r>
              <a:rPr lang="en-US">
                <a:solidFill>
                  <a:srgbClr val="D4D4D4"/>
                </a:solidFill>
                <a:latin typeface="Consolas" panose="020B0609020204030204" pitchFamily="49" charset="0"/>
              </a:rPr>
              <a:t>(</a:t>
            </a:r>
            <a:r>
              <a:rPr lang="en-US" err="1">
                <a:solidFill>
                  <a:srgbClr val="D4D4D4"/>
                </a:solidFill>
                <a:latin typeface="Consolas" panose="020B0609020204030204" pitchFamily="49" charset="0"/>
              </a:rPr>
              <a:t>Cognitive_Key</a:t>
            </a:r>
            <a:r>
              <a:rPr lang="en-US">
                <a:solidFill>
                  <a:srgbClr val="D4D4D4"/>
                </a:solidFill>
                <a:latin typeface="Consolas" panose="020B0609020204030204" pitchFamily="49" charset="0"/>
              </a:rPr>
              <a:t>)</a:t>
            </a:r>
          </a:p>
          <a:p>
            <a:r>
              <a:rPr lang="en-US" err="1">
                <a:solidFill>
                  <a:srgbClr val="D4D4D4"/>
                </a:solidFill>
                <a:latin typeface="Consolas" panose="020B0609020204030204" pitchFamily="49" charset="0"/>
              </a:rPr>
              <a:t>text_analytics</a:t>
            </a:r>
            <a:r>
              <a:rPr lang="en-US">
                <a:solidFill>
                  <a:srgbClr val="D4D4D4"/>
                </a:solidFill>
                <a:latin typeface="Consolas" panose="020B0609020204030204" pitchFamily="49" charset="0"/>
              </a:rPr>
              <a:t> = </a:t>
            </a:r>
            <a:r>
              <a:rPr lang="en-US" err="1">
                <a:solidFill>
                  <a:srgbClr val="D4D4D4"/>
                </a:solidFill>
                <a:latin typeface="Consolas" panose="020B0609020204030204" pitchFamily="49" charset="0"/>
              </a:rPr>
              <a:t>TextAnalyticsClient</a:t>
            </a:r>
            <a:r>
              <a:rPr lang="en-US">
                <a:solidFill>
                  <a:srgbClr val="D4D4D4"/>
                </a:solidFill>
                <a:latin typeface="Consolas" panose="020B0609020204030204" pitchFamily="49" charset="0"/>
              </a:rPr>
              <a:t>(</a:t>
            </a:r>
            <a:r>
              <a:rPr lang="en-US">
                <a:solidFill>
                  <a:srgbClr val="9CDCFE"/>
                </a:solidFill>
                <a:latin typeface="Consolas" panose="020B0609020204030204" pitchFamily="49" charset="0"/>
              </a:rPr>
              <a:t>endpoint</a:t>
            </a:r>
            <a:r>
              <a:rPr lang="en-US">
                <a:solidFill>
                  <a:srgbClr val="D4D4D4"/>
                </a:solidFill>
                <a:latin typeface="Consolas" panose="020B0609020204030204" pitchFamily="49" charset="0"/>
              </a:rPr>
              <a:t>=Endpoint, </a:t>
            </a:r>
            <a:r>
              <a:rPr lang="en-US">
                <a:solidFill>
                  <a:srgbClr val="9CDCFE"/>
                </a:solidFill>
                <a:latin typeface="Consolas" panose="020B0609020204030204" pitchFamily="49" charset="0"/>
              </a:rPr>
              <a:t>credentials</a:t>
            </a:r>
            <a:r>
              <a:rPr lang="en-US">
                <a:solidFill>
                  <a:srgbClr val="D4D4D4"/>
                </a:solidFill>
                <a:latin typeface="Consolas" panose="020B0609020204030204" pitchFamily="49" charset="0"/>
              </a:rPr>
              <a:t>=creds)</a:t>
            </a:r>
          </a:p>
          <a:p>
            <a:r>
              <a:rPr lang="en-US">
                <a:solidFill>
                  <a:srgbClr val="D4D4D4"/>
                </a:solidFill>
                <a:latin typeface="Consolas" panose="020B0609020204030204" pitchFamily="49" charset="0"/>
              </a:rPr>
              <a:t>response = </a:t>
            </a:r>
            <a:r>
              <a:rPr lang="en-US" err="1">
                <a:solidFill>
                  <a:srgbClr val="D4D4D4"/>
                </a:solidFill>
                <a:latin typeface="Consolas" panose="020B0609020204030204" pitchFamily="49" charset="0"/>
              </a:rPr>
              <a:t>text_analytics.key_phrases</a:t>
            </a:r>
            <a:r>
              <a:rPr lang="en-US">
                <a:solidFill>
                  <a:srgbClr val="D4D4D4"/>
                </a:solidFill>
                <a:latin typeface="Consolas" panose="020B0609020204030204" pitchFamily="49" charset="0"/>
              </a:rPr>
              <a:t>(</a:t>
            </a:r>
            <a:r>
              <a:rPr lang="en-US">
                <a:solidFill>
                  <a:srgbClr val="9CDCFE"/>
                </a:solidFill>
                <a:latin typeface="Consolas" panose="020B0609020204030204" pitchFamily="49" charset="0"/>
              </a:rPr>
              <a:t>documents</a:t>
            </a:r>
            <a:r>
              <a:rPr lang="en-US">
                <a:solidFill>
                  <a:srgbClr val="D4D4D4"/>
                </a:solidFill>
                <a:latin typeface="Consolas" panose="020B0609020204030204" pitchFamily="49" charset="0"/>
              </a:rPr>
              <a:t>=</a:t>
            </a:r>
            <a:r>
              <a:rPr lang="en-US" err="1">
                <a:solidFill>
                  <a:srgbClr val="D4D4D4"/>
                </a:solidFill>
                <a:latin typeface="Consolas" panose="020B0609020204030204" pitchFamily="49" charset="0"/>
              </a:rPr>
              <a:t>batch_job</a:t>
            </a:r>
            <a:r>
              <a:rPr lang="en-US">
                <a:solidFill>
                  <a:srgbClr val="D4D4D4"/>
                </a:solidFill>
                <a:latin typeface="Consolas" panose="020B0609020204030204" pitchFamily="49" charset="0"/>
              </a:rPr>
              <a:t>)</a:t>
            </a:r>
            <a:endParaRPr lang="en-US" b="0">
              <a:solidFill>
                <a:srgbClr val="D4D4D4"/>
              </a:solidFill>
              <a:effectLst/>
              <a:latin typeface="Consolas" panose="020B0609020204030204" pitchFamily="49" charset="0"/>
            </a:endParaRPr>
          </a:p>
        </p:txBody>
      </p:sp>
      <p:sp>
        <p:nvSpPr>
          <p:cNvPr id="12" name="TextBox 11">
            <a:extLst>
              <a:ext uri="{FF2B5EF4-FFF2-40B4-BE49-F238E27FC236}">
                <a16:creationId xmlns:a16="http://schemas.microsoft.com/office/drawing/2014/main" id="{398FCD6D-9E2B-4E60-AC4C-E31F32F88A47}"/>
              </a:ext>
            </a:extLst>
          </p:cNvPr>
          <p:cNvSpPr txBox="1"/>
          <p:nvPr/>
        </p:nvSpPr>
        <p:spPr>
          <a:xfrm>
            <a:off x="350157" y="3889831"/>
            <a:ext cx="6596743" cy="307777"/>
          </a:xfrm>
          <a:prstGeom prst="rect">
            <a:avLst/>
          </a:prstGeom>
          <a:noFill/>
        </p:spPr>
        <p:txBody>
          <a:bodyPr wrap="square" lIns="0" tIns="0" rIns="0" bIns="0" rtlCol="0">
            <a:spAutoFit/>
          </a:bodyPr>
          <a:lstStyle/>
          <a:p>
            <a:pPr algn="l"/>
            <a:r>
              <a:rPr lang="en-US" sz="2000" b="1">
                <a:solidFill>
                  <a:schemeClr val="accent1"/>
                </a:solidFill>
              </a:rPr>
              <a:t>Code Example</a:t>
            </a:r>
          </a:p>
        </p:txBody>
      </p:sp>
    </p:spTree>
    <p:extLst>
      <p:ext uri="{BB962C8B-B14F-4D97-AF65-F5344CB8AC3E}">
        <p14:creationId xmlns:p14="http://schemas.microsoft.com/office/powerpoint/2010/main" val="40573108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p:bldP spid="10" grpId="0" animBg="1"/>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490" y="2606917"/>
            <a:ext cx="7926210" cy="886397"/>
          </a:xfrm>
        </p:spPr>
        <p:txBody>
          <a:bodyPr/>
          <a:lstStyle/>
          <a:p>
            <a:r>
              <a:rPr lang="en-US">
                <a:solidFill>
                  <a:srgbClr val="0078D4"/>
                </a:solidFill>
              </a:rPr>
              <a:t>Machine Learning Demo</a:t>
            </a:r>
            <a:br>
              <a:rPr lang="en-US">
                <a:solidFill>
                  <a:srgbClr val="0078D4"/>
                </a:solidFill>
              </a:rPr>
            </a:br>
            <a:r>
              <a:rPr lang="en-US" sz="2800"/>
              <a:t>Step 3 – Apply ML and Store in </a:t>
            </a:r>
            <a:r>
              <a:rPr lang="en-US" sz="2800" err="1"/>
              <a:t>CosmosDB</a:t>
            </a:r>
            <a:endParaRPr lang="en-US" sz="2800"/>
          </a:p>
        </p:txBody>
      </p:sp>
      <p:sp>
        <p:nvSpPr>
          <p:cNvPr id="3" name="Rectangle 2">
            <a:extLst>
              <a:ext uri="{FF2B5EF4-FFF2-40B4-BE49-F238E27FC236}">
                <a16:creationId xmlns:a16="http://schemas.microsoft.com/office/drawing/2014/main" id="{3192D3CA-7083-468B-A64F-51581C7BBC90}"/>
              </a:ext>
            </a:extLst>
          </p:cNvPr>
          <p:cNvSpPr/>
          <p:nvPr/>
        </p:nvSpPr>
        <p:spPr>
          <a:xfrm>
            <a:off x="910975" y="3717396"/>
            <a:ext cx="6473498" cy="1631216"/>
          </a:xfrm>
          <a:prstGeom prst="rect">
            <a:avLst/>
          </a:prstGeom>
        </p:spPr>
        <p:txBody>
          <a:bodyPr wrap="square">
            <a:spAutoFit/>
          </a:bodyPr>
          <a:lstStyle/>
          <a:p>
            <a:pPr marL="342900" indent="-342900">
              <a:buFont typeface="+mj-lt"/>
              <a:buAutoNum type="arabicPeriod"/>
            </a:pPr>
            <a:r>
              <a:rPr lang="en-US" sz="2000">
                <a:gradFill>
                  <a:gsLst>
                    <a:gs pos="2917">
                      <a:schemeClr val="tx1"/>
                    </a:gs>
                    <a:gs pos="30000">
                      <a:schemeClr val="tx1"/>
                    </a:gs>
                  </a:gsLst>
                  <a:lin ang="5400000" scaled="0"/>
                </a:gradFill>
              </a:rPr>
              <a:t>Call ‘Azure Cognitive Services’ API </a:t>
            </a:r>
          </a:p>
          <a:p>
            <a:pPr marL="342900" indent="-342900">
              <a:buFont typeface="+mj-lt"/>
              <a:buAutoNum type="arabicPeriod"/>
            </a:pPr>
            <a:r>
              <a:rPr lang="en-US" sz="2000">
                <a:gradFill>
                  <a:gsLst>
                    <a:gs pos="2917">
                      <a:schemeClr val="tx1"/>
                    </a:gs>
                    <a:gs pos="30000">
                      <a:schemeClr val="tx1"/>
                    </a:gs>
                  </a:gsLst>
                  <a:lin ang="5400000" scaled="0"/>
                </a:gradFill>
              </a:rPr>
              <a:t>Apply ‘Key Phrase Recognition’ for every record in Table#1</a:t>
            </a:r>
          </a:p>
          <a:p>
            <a:pPr marL="342900" indent="-342900">
              <a:buFont typeface="+mj-lt"/>
              <a:buAutoNum type="arabicPeriod"/>
            </a:pPr>
            <a:r>
              <a:rPr lang="en-US" sz="2000">
                <a:gradFill>
                  <a:gsLst>
                    <a:gs pos="2917">
                      <a:schemeClr val="tx1"/>
                    </a:gs>
                    <a:gs pos="30000">
                      <a:schemeClr val="tx1"/>
                    </a:gs>
                  </a:gsLst>
                  <a:lin ang="5400000" scaled="0"/>
                </a:gradFill>
              </a:rPr>
              <a:t>Write to Table#2 where we’ll use for our WebApp to read from</a:t>
            </a:r>
          </a:p>
        </p:txBody>
      </p:sp>
    </p:spTree>
    <p:extLst>
      <p:ext uri="{BB962C8B-B14F-4D97-AF65-F5344CB8AC3E}">
        <p14:creationId xmlns:p14="http://schemas.microsoft.com/office/powerpoint/2010/main" val="2223193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DABCF31-4F6E-4E94-8207-3674D332441A}"/>
              </a:ext>
            </a:extLst>
          </p:cNvPr>
          <p:cNvSpPr>
            <a:spLocks noGrp="1"/>
          </p:cNvSpPr>
          <p:nvPr>
            <p:ph type="title"/>
          </p:nvPr>
        </p:nvSpPr>
        <p:spPr/>
        <p:txBody>
          <a:bodyPr/>
          <a:lstStyle/>
          <a:p>
            <a:r>
              <a:rPr lang="en-US"/>
              <a:t>Demo Learnings</a:t>
            </a:r>
          </a:p>
        </p:txBody>
      </p:sp>
      <p:sp>
        <p:nvSpPr>
          <p:cNvPr id="4" name="Text Placeholder 5">
            <a:extLst>
              <a:ext uri="{FF2B5EF4-FFF2-40B4-BE49-F238E27FC236}">
                <a16:creationId xmlns:a16="http://schemas.microsoft.com/office/drawing/2014/main" id="{B78F85CF-1ED8-475E-A1D9-C70AAC5C9AAC}"/>
              </a:ext>
            </a:extLst>
          </p:cNvPr>
          <p:cNvSpPr txBox="1">
            <a:spLocks/>
          </p:cNvSpPr>
          <p:nvPr/>
        </p:nvSpPr>
        <p:spPr>
          <a:xfrm>
            <a:off x="610919" y="1581159"/>
            <a:ext cx="11018520" cy="1963614"/>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lvl="1" indent="-342900">
              <a:spcAft>
                <a:spcPts val="1200"/>
              </a:spcAft>
              <a:buFont typeface="Arial" panose="020B0604020202020204" pitchFamily="34" charset="0"/>
              <a:buChar char="•"/>
            </a:pPr>
            <a:r>
              <a:rPr lang="en-US" sz="2800"/>
              <a:t>Cognitive Services let’s you apply ML to applications with a few lines of code</a:t>
            </a:r>
          </a:p>
          <a:p>
            <a:pPr marL="571500" lvl="1" indent="-342900">
              <a:spcAft>
                <a:spcPts val="1200"/>
              </a:spcAft>
              <a:buFont typeface="Arial" panose="020B0604020202020204" pitchFamily="34" charset="0"/>
              <a:buChar char="•"/>
            </a:pPr>
            <a:r>
              <a:rPr lang="en-US" sz="2800"/>
              <a:t>Combined with Functions, you can create powerful, intelligent applications without the data science degree</a:t>
            </a:r>
          </a:p>
        </p:txBody>
      </p:sp>
    </p:spTree>
    <p:extLst>
      <p:ext uri="{BB962C8B-B14F-4D97-AF65-F5344CB8AC3E}">
        <p14:creationId xmlns:p14="http://schemas.microsoft.com/office/powerpoint/2010/main" val="89524192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6E9C0ECB-F8DE-4BF5-9250-0B2ED3A50C8D}"/>
              </a:ext>
            </a:extLst>
          </p:cNvPr>
          <p:cNvSpPr txBox="1"/>
          <p:nvPr/>
        </p:nvSpPr>
        <p:spPr>
          <a:xfrm>
            <a:off x="5529035" y="1475920"/>
            <a:ext cx="5659665" cy="1231106"/>
          </a:xfrm>
          <a:prstGeom prst="rect">
            <a:avLst/>
          </a:prstGeom>
          <a:noFill/>
          <a:ln w="28575">
            <a:noFill/>
            <a:headEnd type="none" w="lg" len="med"/>
            <a:tailEnd type="none" w="lg" len="med"/>
          </a:ln>
        </p:spPr>
        <p:style>
          <a:lnRef idx="3">
            <a:schemeClr val="accent5"/>
          </a:lnRef>
          <a:fillRef idx="0">
            <a:schemeClr val="accent5"/>
          </a:fillRef>
          <a:effectRef idx="2">
            <a:schemeClr val="accent5"/>
          </a:effectRef>
          <a:fontRef idx="minor">
            <a:schemeClr val="tx1"/>
          </a:fontRef>
        </p:style>
        <p:txBody>
          <a:bodyPr wrap="square" lIns="0" tIns="0" rIns="0" bIns="0" rtlCol="0">
            <a:spAutoFit/>
          </a:bodyPr>
          <a:lstStyle/>
          <a:p>
            <a:r>
              <a:rPr lang="en-US" sz="2000" b="1">
                <a:gradFill>
                  <a:gsLst>
                    <a:gs pos="2917">
                      <a:schemeClr val="tx1"/>
                    </a:gs>
                    <a:gs pos="30000">
                      <a:schemeClr val="tx1"/>
                    </a:gs>
                  </a:gsLst>
                  <a:lin ang="5400000" scaled="0"/>
                </a:gradFill>
              </a:rPr>
              <a:t>Machine Learning</a:t>
            </a:r>
          </a:p>
          <a:p>
            <a:pPr marL="342900" indent="-342900">
              <a:buFont typeface="Arial" panose="020B0604020202020204" pitchFamily="34" charset="0"/>
              <a:buChar char="•"/>
            </a:pPr>
            <a:r>
              <a:rPr lang="en-US" sz="2000">
                <a:gradFill>
                  <a:gsLst>
                    <a:gs pos="2917">
                      <a:schemeClr val="tx1"/>
                    </a:gs>
                    <a:gs pos="30000">
                      <a:schemeClr val="tx1"/>
                    </a:gs>
                  </a:gsLst>
                  <a:lin ang="5400000" scaled="0"/>
                </a:gradFill>
              </a:rPr>
              <a:t>Extract Key Phrases from Issue Titles (NLP)</a:t>
            </a:r>
          </a:p>
          <a:p>
            <a:pPr marL="342900" indent="-342900">
              <a:buFont typeface="Arial" panose="020B0604020202020204" pitchFamily="34" charset="0"/>
              <a:buChar char="•"/>
            </a:pPr>
            <a:r>
              <a:rPr lang="en-US" sz="2000">
                <a:gradFill>
                  <a:gsLst>
                    <a:gs pos="2917">
                      <a:schemeClr val="tx1"/>
                    </a:gs>
                    <a:gs pos="30000">
                      <a:schemeClr val="tx1"/>
                    </a:gs>
                  </a:gsLst>
                  <a:lin ang="5400000" scaled="0"/>
                </a:gradFill>
              </a:rPr>
              <a:t>Store in </a:t>
            </a:r>
            <a:r>
              <a:rPr lang="en-US" sz="2000" err="1">
                <a:gradFill>
                  <a:gsLst>
                    <a:gs pos="2917">
                      <a:schemeClr val="tx1"/>
                    </a:gs>
                    <a:gs pos="30000">
                      <a:schemeClr val="tx1"/>
                    </a:gs>
                  </a:gsLst>
                  <a:lin ang="5400000" scaled="0"/>
                </a:gradFill>
              </a:rPr>
              <a:t>CosmosDB</a:t>
            </a:r>
            <a:endParaRPr lang="en-US" sz="2000">
              <a:gradFill>
                <a:gsLst>
                  <a:gs pos="2917">
                    <a:schemeClr val="tx1"/>
                  </a:gs>
                  <a:gs pos="30000">
                    <a:schemeClr val="tx1"/>
                  </a:gs>
                </a:gsLst>
                <a:lin ang="5400000" scaled="0"/>
              </a:gradFill>
            </a:endParaRPr>
          </a:p>
          <a:p>
            <a:endParaRPr lang="en-US" sz="2000">
              <a:gradFill>
                <a:gsLst>
                  <a:gs pos="2917">
                    <a:schemeClr val="tx1"/>
                  </a:gs>
                  <a:gs pos="30000">
                    <a:schemeClr val="tx1"/>
                  </a:gs>
                </a:gsLst>
                <a:lin ang="5400000" scaled="0"/>
              </a:gradFill>
            </a:endParaRPr>
          </a:p>
        </p:txBody>
      </p:sp>
      <p:sp>
        <p:nvSpPr>
          <p:cNvPr id="2" name="Title 1">
            <a:extLst>
              <a:ext uri="{FF2B5EF4-FFF2-40B4-BE49-F238E27FC236}">
                <a16:creationId xmlns:a16="http://schemas.microsoft.com/office/drawing/2014/main" id="{90EC0F41-AA00-415D-8793-AE7C2797B936}"/>
              </a:ext>
            </a:extLst>
          </p:cNvPr>
          <p:cNvSpPr>
            <a:spLocks noGrp="1"/>
          </p:cNvSpPr>
          <p:nvPr>
            <p:ph type="title"/>
          </p:nvPr>
        </p:nvSpPr>
        <p:spPr/>
        <p:txBody>
          <a:bodyPr/>
          <a:lstStyle/>
          <a:p>
            <a:r>
              <a:rPr lang="en-US"/>
              <a:t>What we’ve built so far…</a:t>
            </a:r>
          </a:p>
        </p:txBody>
      </p:sp>
      <p:sp>
        <p:nvSpPr>
          <p:cNvPr id="34" name="TextBox 33">
            <a:extLst>
              <a:ext uri="{FF2B5EF4-FFF2-40B4-BE49-F238E27FC236}">
                <a16:creationId xmlns:a16="http://schemas.microsoft.com/office/drawing/2014/main" id="{83EACB8C-4E2E-4626-A098-C524734B3986}"/>
              </a:ext>
            </a:extLst>
          </p:cNvPr>
          <p:cNvSpPr txBox="1"/>
          <p:nvPr/>
        </p:nvSpPr>
        <p:spPr>
          <a:xfrm>
            <a:off x="671285" y="1475920"/>
            <a:ext cx="4568535" cy="1231106"/>
          </a:xfrm>
          <a:prstGeom prst="rect">
            <a:avLst/>
          </a:prstGeom>
          <a:noFill/>
          <a:ln w="28575">
            <a:noFill/>
            <a:headEnd type="none" w="lg" len="med"/>
            <a:tailEnd type="none" w="lg" len="med"/>
          </a:ln>
        </p:spPr>
        <p:style>
          <a:lnRef idx="3">
            <a:schemeClr val="accent5"/>
          </a:lnRef>
          <a:fillRef idx="0">
            <a:schemeClr val="accent5"/>
          </a:fillRef>
          <a:effectRef idx="2">
            <a:schemeClr val="accent5"/>
          </a:effectRef>
          <a:fontRef idx="minor">
            <a:schemeClr val="tx1"/>
          </a:fontRef>
        </p:style>
        <p:txBody>
          <a:bodyPr wrap="square" lIns="0" tIns="0" rIns="0" bIns="0" rtlCol="0">
            <a:spAutoFit/>
          </a:bodyPr>
          <a:lstStyle/>
          <a:p>
            <a:r>
              <a:rPr lang="en-US" sz="2000" b="1"/>
              <a:t>Data Processing</a:t>
            </a:r>
          </a:p>
          <a:p>
            <a:pPr marL="342900" indent="-342900">
              <a:buFont typeface="Arial" panose="020B0604020202020204" pitchFamily="34" charset="0"/>
              <a:buChar char="•"/>
            </a:pPr>
            <a:r>
              <a:rPr lang="en-US" sz="2000"/>
              <a:t>Call API and download hourly files</a:t>
            </a:r>
          </a:p>
          <a:p>
            <a:pPr marL="342900" indent="-342900">
              <a:buFont typeface="Arial" panose="020B0604020202020204" pitchFamily="34" charset="0"/>
              <a:buChar char="•"/>
            </a:pPr>
            <a:r>
              <a:rPr lang="en-US" sz="2000"/>
              <a:t>Unzip, process &amp; store in DB</a:t>
            </a:r>
          </a:p>
          <a:p>
            <a:endParaRPr lang="en-US" sz="2000"/>
          </a:p>
        </p:txBody>
      </p:sp>
      <p:sp>
        <p:nvSpPr>
          <p:cNvPr id="37" name="Left Bracket 36">
            <a:extLst>
              <a:ext uri="{FF2B5EF4-FFF2-40B4-BE49-F238E27FC236}">
                <a16:creationId xmlns:a16="http://schemas.microsoft.com/office/drawing/2014/main" id="{B66C20E9-171C-4FC8-B6EE-2095ABF399CD}"/>
              </a:ext>
            </a:extLst>
          </p:cNvPr>
          <p:cNvSpPr/>
          <p:nvPr/>
        </p:nvSpPr>
        <p:spPr>
          <a:xfrm rot="5400000">
            <a:off x="4271282" y="-213631"/>
            <a:ext cx="492579" cy="8120747"/>
          </a:xfrm>
          <a:prstGeom prst="leftBracket">
            <a:avLst/>
          </a:prstGeom>
          <a:ln w="28575">
            <a:headEnd type="none" w="lg" len="med"/>
            <a:tailEnd type="none" w="lg"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49" name="Oval 48">
            <a:extLst>
              <a:ext uri="{FF2B5EF4-FFF2-40B4-BE49-F238E27FC236}">
                <a16:creationId xmlns:a16="http://schemas.microsoft.com/office/drawing/2014/main" id="{54B0529B-D513-4532-A346-36D469D0DB5B}"/>
              </a:ext>
            </a:extLst>
          </p:cNvPr>
          <p:cNvSpPr/>
          <p:nvPr/>
        </p:nvSpPr>
        <p:spPr bwMode="auto">
          <a:xfrm>
            <a:off x="6071428" y="4435213"/>
            <a:ext cx="223200" cy="2232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0" name="Flowchart: Magnetic Disk 49">
            <a:extLst>
              <a:ext uri="{FF2B5EF4-FFF2-40B4-BE49-F238E27FC236}">
                <a16:creationId xmlns:a16="http://schemas.microsoft.com/office/drawing/2014/main" id="{7FF66D77-DA3D-4F7E-91FD-8F2FCF5ED908}"/>
              </a:ext>
            </a:extLst>
          </p:cNvPr>
          <p:cNvSpPr/>
          <p:nvPr/>
        </p:nvSpPr>
        <p:spPr bwMode="auto">
          <a:xfrm>
            <a:off x="4959028" y="3956413"/>
            <a:ext cx="1216800" cy="1180800"/>
          </a:xfrm>
          <a:prstGeom prst="flowChartMagneticDisk">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err="1">
                <a:solidFill>
                  <a:schemeClr val="tx1"/>
                </a:solidFill>
                <a:ea typeface="Segoe UI" pitchFamily="34" charset="0"/>
                <a:cs typeface="Segoe UI" pitchFamily="34" charset="0"/>
              </a:rPr>
              <a:t>CosmosDB</a:t>
            </a:r>
            <a:endParaRPr lang="en-US" sz="1400">
              <a:solidFill>
                <a:schemeClr val="tx1"/>
              </a:solidFill>
              <a:ea typeface="Segoe UI" pitchFamily="34" charset="0"/>
              <a:cs typeface="Segoe UI" pitchFamily="34" charset="0"/>
            </a:endParaRPr>
          </a:p>
          <a:p>
            <a:pPr algn="l" defTabSz="932472" fontAlgn="base">
              <a:spcBef>
                <a:spcPct val="0"/>
              </a:spcBef>
              <a:spcAft>
                <a:spcPct val="0"/>
              </a:spcAft>
            </a:pPr>
            <a:r>
              <a:rPr lang="en-US" sz="1400">
                <a:solidFill>
                  <a:schemeClr val="tx1"/>
                </a:solidFill>
                <a:ea typeface="Segoe UI" pitchFamily="34" charset="0"/>
                <a:cs typeface="Segoe UI" pitchFamily="34" charset="0"/>
              </a:rPr>
              <a:t>Table #1</a:t>
            </a:r>
          </a:p>
        </p:txBody>
      </p:sp>
      <p:sp>
        <p:nvSpPr>
          <p:cNvPr id="51" name="Rectangle 50">
            <a:extLst>
              <a:ext uri="{FF2B5EF4-FFF2-40B4-BE49-F238E27FC236}">
                <a16:creationId xmlns:a16="http://schemas.microsoft.com/office/drawing/2014/main" id="{11AFEF01-A3B0-4FDF-A2E8-ECD24C90F3CF}"/>
              </a:ext>
            </a:extLst>
          </p:cNvPr>
          <p:cNvSpPr/>
          <p:nvPr/>
        </p:nvSpPr>
        <p:spPr bwMode="auto">
          <a:xfrm>
            <a:off x="9347428" y="4093813"/>
            <a:ext cx="1800000" cy="1994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a:solidFill>
                  <a:schemeClr val="tx1"/>
                </a:solidFill>
                <a:cs typeface="Segoe UI" pitchFamily="34" charset="0"/>
              </a:rPr>
              <a:t>App Services </a:t>
            </a:r>
          </a:p>
          <a:p>
            <a:pPr defTabSz="932472" fontAlgn="base">
              <a:spcBef>
                <a:spcPct val="0"/>
              </a:spcBef>
              <a:spcAft>
                <a:spcPct val="0"/>
              </a:spcAft>
            </a:pPr>
            <a:r>
              <a:rPr lang="en-US" sz="1400">
                <a:solidFill>
                  <a:schemeClr val="tx1"/>
                </a:solidFill>
                <a:cs typeface="Segoe UI" pitchFamily="34" charset="0"/>
              </a:rPr>
              <a:t>(Web Hosting)</a:t>
            </a:r>
          </a:p>
        </p:txBody>
      </p:sp>
      <p:sp>
        <p:nvSpPr>
          <p:cNvPr id="52" name="Oval 51">
            <a:extLst>
              <a:ext uri="{FF2B5EF4-FFF2-40B4-BE49-F238E27FC236}">
                <a16:creationId xmlns:a16="http://schemas.microsoft.com/office/drawing/2014/main" id="{2E28A9F7-CCE4-42FB-878B-34938C3310AF}"/>
              </a:ext>
            </a:extLst>
          </p:cNvPr>
          <p:cNvSpPr/>
          <p:nvPr/>
        </p:nvSpPr>
        <p:spPr bwMode="auto">
          <a:xfrm>
            <a:off x="6339028" y="5232013"/>
            <a:ext cx="223200" cy="2232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74EE006E-249C-4873-A885-13D07ECDC571}"/>
              </a:ext>
            </a:extLst>
          </p:cNvPr>
          <p:cNvSpPr/>
          <p:nvPr/>
        </p:nvSpPr>
        <p:spPr bwMode="auto">
          <a:xfrm>
            <a:off x="6465028" y="5232013"/>
            <a:ext cx="223200" cy="2232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9C426CE0-4D74-4777-8C26-D59B1D661F3C}"/>
              </a:ext>
            </a:extLst>
          </p:cNvPr>
          <p:cNvSpPr/>
          <p:nvPr/>
        </p:nvSpPr>
        <p:spPr bwMode="auto">
          <a:xfrm>
            <a:off x="7043428" y="4435213"/>
            <a:ext cx="223200" cy="2232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9" name="Straight Arrow Connector 58">
            <a:extLst>
              <a:ext uri="{FF2B5EF4-FFF2-40B4-BE49-F238E27FC236}">
                <a16:creationId xmlns:a16="http://schemas.microsoft.com/office/drawing/2014/main" id="{D16CB88B-4B17-41DF-B1F0-88D0CB5BE9FA}"/>
              </a:ext>
            </a:extLst>
          </p:cNvPr>
          <p:cNvCxnSpPr>
            <a:cxnSpLocks/>
          </p:cNvCxnSpPr>
          <p:nvPr/>
        </p:nvCxnSpPr>
        <p:spPr>
          <a:xfrm>
            <a:off x="2030428" y="4546813"/>
            <a:ext cx="684000" cy="0"/>
          </a:xfrm>
          <a:prstGeom prst="straightConnector1">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60" name="Rectangle 59">
            <a:extLst>
              <a:ext uri="{FF2B5EF4-FFF2-40B4-BE49-F238E27FC236}">
                <a16:creationId xmlns:a16="http://schemas.microsoft.com/office/drawing/2014/main" id="{FB2BF53C-E33D-4E17-914C-516761F36373}"/>
              </a:ext>
            </a:extLst>
          </p:cNvPr>
          <p:cNvSpPr/>
          <p:nvPr/>
        </p:nvSpPr>
        <p:spPr bwMode="auto">
          <a:xfrm>
            <a:off x="2973628" y="4089613"/>
            <a:ext cx="1008000" cy="914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ea typeface="Segoe UI" pitchFamily="34" charset="0"/>
                <a:cs typeface="Segoe UI" pitchFamily="34" charset="0"/>
              </a:rPr>
              <a:t>Azure Storage</a:t>
            </a:r>
            <a:endParaRPr lang="en-US" sz="1200">
              <a:solidFill>
                <a:schemeClr val="tx1"/>
              </a:solidFill>
              <a:ea typeface="Segoe UI" pitchFamily="34" charset="0"/>
              <a:cs typeface="Segoe UI" pitchFamily="34" charset="0"/>
            </a:endParaRPr>
          </a:p>
        </p:txBody>
      </p:sp>
      <p:cxnSp>
        <p:nvCxnSpPr>
          <p:cNvPr id="61" name="Straight Arrow Connector 60">
            <a:extLst>
              <a:ext uri="{FF2B5EF4-FFF2-40B4-BE49-F238E27FC236}">
                <a16:creationId xmlns:a16="http://schemas.microsoft.com/office/drawing/2014/main" id="{6F92CA06-3FD8-4E54-8BFB-FE77AFEF4B48}"/>
              </a:ext>
            </a:extLst>
          </p:cNvPr>
          <p:cNvCxnSpPr>
            <a:cxnSpLocks/>
          </p:cNvCxnSpPr>
          <p:nvPr/>
        </p:nvCxnSpPr>
        <p:spPr>
          <a:xfrm>
            <a:off x="4071628" y="4546813"/>
            <a:ext cx="684000" cy="0"/>
          </a:xfrm>
          <a:prstGeom prst="straightConnector1">
            <a:avLst/>
          </a:prstGeom>
          <a:ln>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62" name="Flowchart: Magnetic Disk 61">
            <a:extLst>
              <a:ext uri="{FF2B5EF4-FFF2-40B4-BE49-F238E27FC236}">
                <a16:creationId xmlns:a16="http://schemas.microsoft.com/office/drawing/2014/main" id="{04F1805C-C597-41C5-8C19-D1410B6F73FB}"/>
              </a:ext>
            </a:extLst>
          </p:cNvPr>
          <p:cNvSpPr/>
          <p:nvPr/>
        </p:nvSpPr>
        <p:spPr bwMode="auto">
          <a:xfrm>
            <a:off x="7153228" y="3956413"/>
            <a:ext cx="1216800" cy="1180800"/>
          </a:xfrm>
          <a:prstGeom prst="flowChartMagneticDisk">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err="1">
                <a:solidFill>
                  <a:schemeClr val="tx1"/>
                </a:solidFill>
                <a:cs typeface="Segoe UI" pitchFamily="34" charset="0"/>
              </a:rPr>
              <a:t>CosmosDB</a:t>
            </a:r>
            <a:endParaRPr lang="en-US" sz="1400">
              <a:solidFill>
                <a:schemeClr val="tx1"/>
              </a:solidFill>
              <a:cs typeface="Segoe UI" pitchFamily="34" charset="0"/>
            </a:endParaRPr>
          </a:p>
          <a:p>
            <a:pPr defTabSz="932472" fontAlgn="base">
              <a:spcBef>
                <a:spcPct val="0"/>
              </a:spcBef>
              <a:spcAft>
                <a:spcPct val="0"/>
              </a:spcAft>
            </a:pPr>
            <a:r>
              <a:rPr lang="en-US" sz="1400">
                <a:solidFill>
                  <a:schemeClr val="tx1"/>
                </a:solidFill>
                <a:cs typeface="Segoe UI" pitchFamily="34" charset="0"/>
              </a:rPr>
              <a:t>Table #2</a:t>
            </a:r>
          </a:p>
        </p:txBody>
      </p:sp>
      <p:sp>
        <p:nvSpPr>
          <p:cNvPr id="63" name="Rectangle 62">
            <a:extLst>
              <a:ext uri="{FF2B5EF4-FFF2-40B4-BE49-F238E27FC236}">
                <a16:creationId xmlns:a16="http://schemas.microsoft.com/office/drawing/2014/main" id="{521E28B9-2675-4A62-B2F4-656FA725AFB6}"/>
              </a:ext>
            </a:extLst>
          </p:cNvPr>
          <p:cNvSpPr/>
          <p:nvPr/>
        </p:nvSpPr>
        <p:spPr bwMode="auto">
          <a:xfrm>
            <a:off x="5877028" y="5313613"/>
            <a:ext cx="1288800" cy="914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a:solidFill>
                  <a:schemeClr val="tx1"/>
                </a:solidFill>
                <a:cs typeface="Segoe UI" pitchFamily="34" charset="0"/>
              </a:rPr>
              <a:t>Cognitive Services (ML)</a:t>
            </a:r>
          </a:p>
        </p:txBody>
      </p:sp>
      <p:cxnSp>
        <p:nvCxnSpPr>
          <p:cNvPr id="64" name="Connector: Elbow 63">
            <a:extLst>
              <a:ext uri="{FF2B5EF4-FFF2-40B4-BE49-F238E27FC236}">
                <a16:creationId xmlns:a16="http://schemas.microsoft.com/office/drawing/2014/main" id="{76C764CD-B7A3-41BC-AC7F-0824DCC90430}"/>
              </a:ext>
            </a:extLst>
          </p:cNvPr>
          <p:cNvCxnSpPr>
            <a:cxnSpLocks/>
            <a:stCxn id="49" idx="6"/>
            <a:endCxn id="52" idx="0"/>
          </p:cNvCxnSpPr>
          <p:nvPr/>
        </p:nvCxnSpPr>
        <p:spPr>
          <a:xfrm>
            <a:off x="6294628" y="4546813"/>
            <a:ext cx="156000" cy="685200"/>
          </a:xfrm>
          <a:prstGeom prst="bentConnector2">
            <a:avLst/>
          </a:prstGeom>
          <a:ln>
            <a:headEnd type="none" w="lg" len="med"/>
            <a:tailEnd type="triangle"/>
          </a:ln>
        </p:spPr>
        <p:style>
          <a:lnRef idx="3">
            <a:schemeClr val="accent1"/>
          </a:lnRef>
          <a:fillRef idx="0">
            <a:schemeClr val="accent1"/>
          </a:fillRef>
          <a:effectRef idx="2">
            <a:schemeClr val="accent1"/>
          </a:effectRef>
          <a:fontRef idx="minor">
            <a:schemeClr val="tx1"/>
          </a:fontRef>
        </p:style>
      </p:cxnSp>
      <p:cxnSp>
        <p:nvCxnSpPr>
          <p:cNvPr id="65" name="Connector: Elbow 64">
            <a:extLst>
              <a:ext uri="{FF2B5EF4-FFF2-40B4-BE49-F238E27FC236}">
                <a16:creationId xmlns:a16="http://schemas.microsoft.com/office/drawing/2014/main" id="{519252D2-5DE5-442D-BE2F-526FDA80A9A9}"/>
              </a:ext>
            </a:extLst>
          </p:cNvPr>
          <p:cNvCxnSpPr>
            <a:cxnSpLocks/>
            <a:stCxn id="53" idx="0"/>
            <a:endCxn id="54" idx="2"/>
          </p:cNvCxnSpPr>
          <p:nvPr/>
        </p:nvCxnSpPr>
        <p:spPr>
          <a:xfrm rot="5400000" flipH="1" flipV="1">
            <a:off x="6467428" y="4656013"/>
            <a:ext cx="685200" cy="466800"/>
          </a:xfrm>
          <a:prstGeom prst="bentConnector2">
            <a:avLst/>
          </a:prstGeom>
          <a:ln>
            <a:headEnd type="none" w="lg" len="med"/>
            <a:tailEnd type="triangle"/>
          </a:ln>
        </p:spPr>
        <p:style>
          <a:lnRef idx="3">
            <a:schemeClr val="accent1"/>
          </a:lnRef>
          <a:fillRef idx="0">
            <a:schemeClr val="accent1"/>
          </a:fillRef>
          <a:effectRef idx="2">
            <a:schemeClr val="accent1"/>
          </a:effectRef>
          <a:fontRef idx="minor">
            <a:schemeClr val="tx1"/>
          </a:fontRef>
        </p:style>
      </p:cxnSp>
      <p:cxnSp>
        <p:nvCxnSpPr>
          <p:cNvPr id="66" name="Straight Arrow Connector 65">
            <a:extLst>
              <a:ext uri="{FF2B5EF4-FFF2-40B4-BE49-F238E27FC236}">
                <a16:creationId xmlns:a16="http://schemas.microsoft.com/office/drawing/2014/main" id="{011AF815-7598-4F4A-9050-D646A8BE535A}"/>
              </a:ext>
            </a:extLst>
          </p:cNvPr>
          <p:cNvCxnSpPr>
            <a:cxnSpLocks/>
          </p:cNvCxnSpPr>
          <p:nvPr/>
        </p:nvCxnSpPr>
        <p:spPr>
          <a:xfrm flipV="1">
            <a:off x="8412628" y="4539613"/>
            <a:ext cx="819600" cy="7200"/>
          </a:xfrm>
          <a:prstGeom prst="straightConnector1">
            <a:avLst/>
          </a:prstGeom>
          <a:ln>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67" name="Oval 66">
            <a:extLst>
              <a:ext uri="{FF2B5EF4-FFF2-40B4-BE49-F238E27FC236}">
                <a16:creationId xmlns:a16="http://schemas.microsoft.com/office/drawing/2014/main" id="{CE45ABA6-0924-420A-9874-F993149B9369}"/>
              </a:ext>
            </a:extLst>
          </p:cNvPr>
          <p:cNvSpPr/>
          <p:nvPr/>
        </p:nvSpPr>
        <p:spPr bwMode="auto">
          <a:xfrm>
            <a:off x="1388398" y="4295041"/>
            <a:ext cx="554400" cy="5544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400">
              <a:solidFill>
                <a:schemeClr val="tx1"/>
              </a:solidFill>
              <a:ea typeface="Segoe UI" pitchFamily="34" charset="0"/>
              <a:cs typeface="Segoe UI" pitchFamily="34" charset="0"/>
            </a:endParaRPr>
          </a:p>
        </p:txBody>
      </p:sp>
      <p:sp>
        <p:nvSpPr>
          <p:cNvPr id="68" name="Rectangle 67">
            <a:extLst>
              <a:ext uri="{FF2B5EF4-FFF2-40B4-BE49-F238E27FC236}">
                <a16:creationId xmlns:a16="http://schemas.microsoft.com/office/drawing/2014/main" id="{C936950E-B078-4A57-A837-6C52F934D3B7}"/>
              </a:ext>
            </a:extLst>
          </p:cNvPr>
          <p:cNvSpPr/>
          <p:nvPr/>
        </p:nvSpPr>
        <p:spPr bwMode="auto">
          <a:xfrm>
            <a:off x="685828" y="4099953"/>
            <a:ext cx="892800" cy="2606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70" name="Group 69">
            <a:extLst>
              <a:ext uri="{FF2B5EF4-FFF2-40B4-BE49-F238E27FC236}">
                <a16:creationId xmlns:a16="http://schemas.microsoft.com/office/drawing/2014/main" id="{24EB9B09-C77D-49E9-BB4C-BAC7DE7A10B2}"/>
              </a:ext>
            </a:extLst>
          </p:cNvPr>
          <p:cNvGrpSpPr/>
          <p:nvPr/>
        </p:nvGrpSpPr>
        <p:grpSpPr>
          <a:xfrm>
            <a:off x="750628" y="4178133"/>
            <a:ext cx="748800" cy="2455200"/>
            <a:chOff x="244800" y="3672000"/>
            <a:chExt cx="748800" cy="2455200"/>
          </a:xfrm>
        </p:grpSpPr>
        <p:sp>
          <p:nvSpPr>
            <p:cNvPr id="71" name="Flowchart: Multidocument 70">
              <a:extLst>
                <a:ext uri="{FF2B5EF4-FFF2-40B4-BE49-F238E27FC236}">
                  <a16:creationId xmlns:a16="http://schemas.microsoft.com/office/drawing/2014/main" id="{85AC25BC-7029-4279-BBFB-2E9EC652D192}"/>
                </a:ext>
              </a:extLst>
            </p:cNvPr>
            <p:cNvSpPr/>
            <p:nvPr/>
          </p:nvSpPr>
          <p:spPr bwMode="auto">
            <a:xfrm>
              <a:off x="244800" y="3672000"/>
              <a:ext cx="748800" cy="75600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2" name="Flowchart: Multidocument 71">
              <a:extLst>
                <a:ext uri="{FF2B5EF4-FFF2-40B4-BE49-F238E27FC236}">
                  <a16:creationId xmlns:a16="http://schemas.microsoft.com/office/drawing/2014/main" id="{A0A81DDB-77FF-4F37-A8AF-330A91ABE06D}"/>
                </a:ext>
              </a:extLst>
            </p:cNvPr>
            <p:cNvSpPr/>
            <p:nvPr/>
          </p:nvSpPr>
          <p:spPr bwMode="auto">
            <a:xfrm>
              <a:off x="244800" y="4521600"/>
              <a:ext cx="748800" cy="75600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3" name="Flowchart: Multidocument 72">
              <a:extLst>
                <a:ext uri="{FF2B5EF4-FFF2-40B4-BE49-F238E27FC236}">
                  <a16:creationId xmlns:a16="http://schemas.microsoft.com/office/drawing/2014/main" id="{9BBA319F-5805-4B7E-98A7-5D425A2F9C94}"/>
                </a:ext>
              </a:extLst>
            </p:cNvPr>
            <p:cNvSpPr/>
            <p:nvPr/>
          </p:nvSpPr>
          <p:spPr bwMode="auto">
            <a:xfrm>
              <a:off x="244800" y="5371200"/>
              <a:ext cx="748800" cy="75600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74" name="TextBox 73">
            <a:extLst>
              <a:ext uri="{FF2B5EF4-FFF2-40B4-BE49-F238E27FC236}">
                <a16:creationId xmlns:a16="http://schemas.microsoft.com/office/drawing/2014/main" id="{4E96989A-2D66-4D57-B516-73A4C2449DC2}"/>
              </a:ext>
            </a:extLst>
          </p:cNvPr>
          <p:cNvSpPr txBox="1"/>
          <p:nvPr/>
        </p:nvSpPr>
        <p:spPr>
          <a:xfrm>
            <a:off x="1431485" y="4464518"/>
            <a:ext cx="439200" cy="215444"/>
          </a:xfrm>
          <a:prstGeom prst="rect">
            <a:avLst/>
          </a:prstGeom>
          <a:solidFill>
            <a:schemeClr val="bg1"/>
          </a:solidFill>
          <a:ln>
            <a:solidFill>
              <a:schemeClr val="tx1"/>
            </a:solidFill>
          </a:ln>
        </p:spPr>
        <p:txBody>
          <a:bodyPr wrap="square" lIns="0" tIns="0" rIns="0" bIns="0" rtlCol="0">
            <a:spAutoFit/>
          </a:bodyPr>
          <a:lstStyle/>
          <a:p>
            <a:pPr algn="ctr"/>
            <a:r>
              <a:rPr lang="en-US" sz="1400">
                <a:gradFill>
                  <a:gsLst>
                    <a:gs pos="2917">
                      <a:schemeClr val="tx1"/>
                    </a:gs>
                    <a:gs pos="30000">
                      <a:schemeClr val="tx1"/>
                    </a:gs>
                  </a:gsLst>
                  <a:lin ang="5400000" scaled="0"/>
                </a:gradFill>
              </a:rPr>
              <a:t>API</a:t>
            </a:r>
          </a:p>
        </p:txBody>
      </p:sp>
      <p:sp>
        <p:nvSpPr>
          <p:cNvPr id="75" name="TextBox 74">
            <a:extLst>
              <a:ext uri="{FF2B5EF4-FFF2-40B4-BE49-F238E27FC236}">
                <a16:creationId xmlns:a16="http://schemas.microsoft.com/office/drawing/2014/main" id="{8C07FD46-319C-4D00-BD66-9194258E442D}"/>
              </a:ext>
            </a:extLst>
          </p:cNvPr>
          <p:cNvSpPr txBox="1"/>
          <p:nvPr/>
        </p:nvSpPr>
        <p:spPr>
          <a:xfrm>
            <a:off x="787828" y="4343733"/>
            <a:ext cx="590400" cy="430887"/>
          </a:xfrm>
          <a:prstGeom prst="rect">
            <a:avLst/>
          </a:prstGeom>
          <a:noFill/>
        </p:spPr>
        <p:txBody>
          <a:bodyPr wrap="square" lIns="0" tIns="0" rIns="0" bIns="0" rtlCol="0">
            <a:spAutoFit/>
          </a:bodyPr>
          <a:lstStyle/>
          <a:p>
            <a:pPr algn="l"/>
            <a:r>
              <a:rPr lang="en-US" sz="1400" err="1">
                <a:gradFill>
                  <a:gsLst>
                    <a:gs pos="2917">
                      <a:schemeClr val="tx1"/>
                    </a:gs>
                    <a:gs pos="30000">
                      <a:schemeClr val="tx1"/>
                    </a:gs>
                  </a:gsLst>
                  <a:lin ang="5400000" scaled="0"/>
                </a:gradFill>
              </a:rPr>
              <a:t>Github</a:t>
            </a:r>
            <a:endParaRPr lang="en-US" sz="1400">
              <a:gradFill>
                <a:gsLst>
                  <a:gs pos="2917">
                    <a:schemeClr val="tx1"/>
                  </a:gs>
                  <a:gs pos="30000">
                    <a:schemeClr val="tx1"/>
                  </a:gs>
                </a:gsLst>
                <a:lin ang="5400000" scaled="0"/>
              </a:gradFill>
            </a:endParaRPr>
          </a:p>
          <a:p>
            <a:pPr algn="l"/>
            <a:r>
              <a:rPr lang="en-US" sz="1400">
                <a:gradFill>
                  <a:gsLst>
                    <a:gs pos="2917">
                      <a:schemeClr val="tx1"/>
                    </a:gs>
                    <a:gs pos="30000">
                      <a:schemeClr val="tx1"/>
                    </a:gs>
                  </a:gsLst>
                  <a:lin ang="5400000" scaled="0"/>
                </a:gradFill>
              </a:rPr>
              <a:t>Data</a:t>
            </a:r>
          </a:p>
        </p:txBody>
      </p:sp>
      <p:sp>
        <p:nvSpPr>
          <p:cNvPr id="76" name="TextBox 75">
            <a:extLst>
              <a:ext uri="{FF2B5EF4-FFF2-40B4-BE49-F238E27FC236}">
                <a16:creationId xmlns:a16="http://schemas.microsoft.com/office/drawing/2014/main" id="{E723376C-912A-4C7E-859C-11AAFA556D0F}"/>
              </a:ext>
            </a:extLst>
          </p:cNvPr>
          <p:cNvSpPr txBox="1"/>
          <p:nvPr/>
        </p:nvSpPr>
        <p:spPr>
          <a:xfrm>
            <a:off x="787828" y="5194533"/>
            <a:ext cx="590400" cy="430887"/>
          </a:xfrm>
          <a:prstGeom prst="rect">
            <a:avLst/>
          </a:prstGeom>
          <a:noFill/>
        </p:spPr>
        <p:txBody>
          <a:bodyPr wrap="square" lIns="0" tIns="0" rIns="0" bIns="0" rtlCol="0">
            <a:spAutoFit/>
          </a:bodyPr>
          <a:lstStyle/>
          <a:p>
            <a:pPr algn="l"/>
            <a:r>
              <a:rPr lang="en-US" sz="1400" err="1">
                <a:gradFill>
                  <a:gsLst>
                    <a:gs pos="2917">
                      <a:schemeClr val="tx1"/>
                    </a:gs>
                    <a:gs pos="30000">
                      <a:schemeClr val="tx1"/>
                    </a:gs>
                  </a:gsLst>
                  <a:lin ang="5400000" scaled="0"/>
                </a:gradFill>
              </a:rPr>
              <a:t>Github</a:t>
            </a:r>
            <a:endParaRPr lang="en-US" sz="1400">
              <a:gradFill>
                <a:gsLst>
                  <a:gs pos="2917">
                    <a:schemeClr val="tx1"/>
                  </a:gs>
                  <a:gs pos="30000">
                    <a:schemeClr val="tx1"/>
                  </a:gs>
                </a:gsLst>
                <a:lin ang="5400000" scaled="0"/>
              </a:gradFill>
            </a:endParaRPr>
          </a:p>
          <a:p>
            <a:pPr algn="l"/>
            <a:r>
              <a:rPr lang="en-US" sz="1400">
                <a:gradFill>
                  <a:gsLst>
                    <a:gs pos="2917">
                      <a:schemeClr val="tx1"/>
                    </a:gs>
                    <a:gs pos="30000">
                      <a:schemeClr val="tx1"/>
                    </a:gs>
                  </a:gsLst>
                  <a:lin ang="5400000" scaled="0"/>
                </a:gradFill>
              </a:rPr>
              <a:t>Data</a:t>
            </a:r>
          </a:p>
        </p:txBody>
      </p:sp>
      <p:sp>
        <p:nvSpPr>
          <p:cNvPr id="77" name="TextBox 76">
            <a:extLst>
              <a:ext uri="{FF2B5EF4-FFF2-40B4-BE49-F238E27FC236}">
                <a16:creationId xmlns:a16="http://schemas.microsoft.com/office/drawing/2014/main" id="{F60BADFD-E3F8-4E78-B85F-41D3A9551F6F}"/>
              </a:ext>
            </a:extLst>
          </p:cNvPr>
          <p:cNvSpPr txBox="1"/>
          <p:nvPr/>
        </p:nvSpPr>
        <p:spPr>
          <a:xfrm>
            <a:off x="787828" y="6044133"/>
            <a:ext cx="590400" cy="430887"/>
          </a:xfrm>
          <a:prstGeom prst="rect">
            <a:avLst/>
          </a:prstGeom>
          <a:noFill/>
        </p:spPr>
        <p:txBody>
          <a:bodyPr wrap="square" lIns="0" tIns="0" rIns="0" bIns="0" rtlCol="0">
            <a:spAutoFit/>
          </a:bodyPr>
          <a:lstStyle/>
          <a:p>
            <a:pPr algn="l"/>
            <a:r>
              <a:rPr lang="en-US" sz="1400" err="1">
                <a:gradFill>
                  <a:gsLst>
                    <a:gs pos="2917">
                      <a:schemeClr val="tx1"/>
                    </a:gs>
                    <a:gs pos="30000">
                      <a:schemeClr val="tx1"/>
                    </a:gs>
                  </a:gsLst>
                  <a:lin ang="5400000" scaled="0"/>
                </a:gradFill>
              </a:rPr>
              <a:t>Github</a:t>
            </a:r>
            <a:endParaRPr lang="en-US" sz="1400">
              <a:gradFill>
                <a:gsLst>
                  <a:gs pos="2917">
                    <a:schemeClr val="tx1"/>
                  </a:gs>
                  <a:gs pos="30000">
                    <a:schemeClr val="tx1"/>
                  </a:gs>
                </a:gsLst>
                <a:lin ang="5400000" scaled="0"/>
              </a:gradFill>
            </a:endParaRPr>
          </a:p>
          <a:p>
            <a:pPr algn="l"/>
            <a:r>
              <a:rPr lang="en-US" sz="1400">
                <a:gradFill>
                  <a:gsLst>
                    <a:gs pos="2917">
                      <a:schemeClr val="tx1"/>
                    </a:gs>
                    <a:gs pos="30000">
                      <a:schemeClr val="tx1"/>
                    </a:gs>
                  </a:gsLst>
                  <a:lin ang="5400000" scaled="0"/>
                </a:gradFill>
              </a:rPr>
              <a:t>Data</a:t>
            </a:r>
          </a:p>
        </p:txBody>
      </p:sp>
      <p:cxnSp>
        <p:nvCxnSpPr>
          <p:cNvPr id="4" name="Straight Connector 3">
            <a:extLst>
              <a:ext uri="{FF2B5EF4-FFF2-40B4-BE49-F238E27FC236}">
                <a16:creationId xmlns:a16="http://schemas.microsoft.com/office/drawing/2014/main" id="{8F6AFCCF-8A74-41AB-A5E1-3A7956EF6FAA}"/>
              </a:ext>
            </a:extLst>
          </p:cNvPr>
          <p:cNvCxnSpPr>
            <a:cxnSpLocks/>
          </p:cNvCxnSpPr>
          <p:nvPr/>
        </p:nvCxnSpPr>
        <p:spPr>
          <a:xfrm flipV="1">
            <a:off x="8855170" y="3263902"/>
            <a:ext cx="0" cy="3479798"/>
          </a:xfrm>
          <a:prstGeom prst="line">
            <a:avLst/>
          </a:prstGeom>
          <a:ln w="1270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DE6F3D1-05EB-40EB-8ADD-FF446782580F}"/>
              </a:ext>
            </a:extLst>
          </p:cNvPr>
          <p:cNvSpPr/>
          <p:nvPr/>
        </p:nvSpPr>
        <p:spPr bwMode="auto">
          <a:xfrm>
            <a:off x="266699" y="3263900"/>
            <a:ext cx="8514443" cy="3492500"/>
          </a:xfrm>
          <a:prstGeom prst="rect">
            <a:avLst/>
          </a:prstGeom>
          <a:solidFill>
            <a:srgbClr val="107C10">
              <a:alpha val="25098"/>
            </a:srgb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8" name="Group 37">
            <a:extLst>
              <a:ext uri="{FF2B5EF4-FFF2-40B4-BE49-F238E27FC236}">
                <a16:creationId xmlns:a16="http://schemas.microsoft.com/office/drawing/2014/main" id="{DD4B83A0-6DEC-4C7F-95A8-92FD68767441}"/>
              </a:ext>
            </a:extLst>
          </p:cNvPr>
          <p:cNvGrpSpPr/>
          <p:nvPr/>
        </p:nvGrpSpPr>
        <p:grpSpPr>
          <a:xfrm>
            <a:off x="9452834" y="4724863"/>
            <a:ext cx="1586642" cy="1294950"/>
            <a:chOff x="7221943" y="3082481"/>
            <a:chExt cx="3126186" cy="2842069"/>
          </a:xfrm>
        </p:grpSpPr>
        <p:pic>
          <p:nvPicPr>
            <p:cNvPr id="39" name="Picture 2" descr="Image result for website with data visualization">
              <a:extLst>
                <a:ext uri="{FF2B5EF4-FFF2-40B4-BE49-F238E27FC236}">
                  <a16:creationId xmlns:a16="http://schemas.microsoft.com/office/drawing/2014/main" id="{82F7CE96-D540-4925-BEFC-61FAC07DF9A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7233528" y="3082481"/>
              <a:ext cx="3114601" cy="2782712"/>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87C7BA75-345A-4A7C-9F1C-BFB26604A53F}"/>
                </a:ext>
              </a:extLst>
            </p:cNvPr>
            <p:cNvSpPr/>
            <p:nvPr/>
          </p:nvSpPr>
          <p:spPr>
            <a:xfrm>
              <a:off x="7221943" y="3124200"/>
              <a:ext cx="3122585" cy="28003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spTree>
    <p:extLst>
      <p:ext uri="{BB962C8B-B14F-4D97-AF65-F5344CB8AC3E}">
        <p14:creationId xmlns:p14="http://schemas.microsoft.com/office/powerpoint/2010/main" val="154199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3" presetClass="emph" presetSubtype="2" fill="hold" grpId="0" nodeType="withEffect">
                                  <p:stCondLst>
                                    <p:cond delay="0"/>
                                  </p:stCondLst>
                                  <p:childTnLst>
                                    <p:animClr clrSpc="rgb" dir="cw">
                                      <p:cBhvr override="childStyle">
                                        <p:cTn id="9" dur="500" fill="hold"/>
                                        <p:tgtEl>
                                          <p:spTgt spid="34"/>
                                        </p:tgtEl>
                                        <p:attrNameLst>
                                          <p:attrName>style.color</p:attrName>
                                        </p:attrNameLst>
                                      </p:cBhvr>
                                      <p:to>
                                        <a:srgbClr val="008000"/>
                                      </p:to>
                                    </p:animClr>
                                  </p:childTnLst>
                                </p:cTn>
                              </p:par>
                              <p:par>
                                <p:cTn id="10" presetID="10"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childTnLst>
                                </p:cTn>
                              </p:par>
                              <p:par>
                                <p:cTn id="13" presetID="3" presetClass="emph" presetSubtype="2" fill="hold" grpId="0" nodeType="withEffect">
                                  <p:stCondLst>
                                    <p:cond delay="0"/>
                                  </p:stCondLst>
                                  <p:childTnLst>
                                    <p:animClr clrSpc="rgb" dir="cw">
                                      <p:cBhvr override="childStyle">
                                        <p:cTn id="14" dur="500" fill="hold"/>
                                        <p:tgtEl>
                                          <p:spTgt spid="36"/>
                                        </p:tgtEl>
                                        <p:attrNameLst>
                                          <p:attrName>style.color</p:attrName>
                                        </p:attrNameLst>
                                      </p:cBhvr>
                                      <p:to>
                                        <a:srgbClr val="008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4" grpId="0"/>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5510784" cy="498598"/>
          </a:xfrm>
        </p:spPr>
        <p:txBody>
          <a:bodyPr/>
          <a:lstStyle/>
          <a:p>
            <a:pPr algn="ctr"/>
            <a:r>
              <a:rPr lang="en-US"/>
              <a:t>Web Applications</a:t>
            </a:r>
          </a:p>
        </p:txBody>
      </p:sp>
    </p:spTree>
    <p:extLst>
      <p:ext uri="{BB962C8B-B14F-4D97-AF65-F5344CB8AC3E}">
        <p14:creationId xmlns:p14="http://schemas.microsoft.com/office/powerpoint/2010/main" val="3774937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C0F41-AA00-415D-8793-AE7C2797B936}"/>
              </a:ext>
            </a:extLst>
          </p:cNvPr>
          <p:cNvSpPr>
            <a:spLocks noGrp="1"/>
          </p:cNvSpPr>
          <p:nvPr>
            <p:ph type="title"/>
          </p:nvPr>
        </p:nvSpPr>
        <p:spPr/>
        <p:txBody>
          <a:bodyPr/>
          <a:lstStyle/>
          <a:p>
            <a:r>
              <a:rPr lang="en-US"/>
              <a:t>Today’s App Architecture </a:t>
            </a:r>
          </a:p>
        </p:txBody>
      </p:sp>
      <p:sp>
        <p:nvSpPr>
          <p:cNvPr id="5" name="Oval 4">
            <a:extLst>
              <a:ext uri="{FF2B5EF4-FFF2-40B4-BE49-F238E27FC236}">
                <a16:creationId xmlns:a16="http://schemas.microsoft.com/office/drawing/2014/main" id="{7D26294C-EDD9-40B2-AEF0-1207E5B01AC1}"/>
              </a:ext>
            </a:extLst>
          </p:cNvPr>
          <p:cNvSpPr/>
          <p:nvPr/>
        </p:nvSpPr>
        <p:spPr bwMode="auto">
          <a:xfrm>
            <a:off x="6071428" y="4435213"/>
            <a:ext cx="223200" cy="2232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Flowchart: Magnetic Disk 5">
            <a:extLst>
              <a:ext uri="{FF2B5EF4-FFF2-40B4-BE49-F238E27FC236}">
                <a16:creationId xmlns:a16="http://schemas.microsoft.com/office/drawing/2014/main" id="{4D7425A4-7C22-47A7-94F0-1EB911106552}"/>
              </a:ext>
            </a:extLst>
          </p:cNvPr>
          <p:cNvSpPr/>
          <p:nvPr/>
        </p:nvSpPr>
        <p:spPr bwMode="auto">
          <a:xfrm>
            <a:off x="4959028" y="3956413"/>
            <a:ext cx="1216800" cy="1180800"/>
          </a:xfrm>
          <a:prstGeom prst="flowChartMagneticDisk">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err="1">
                <a:solidFill>
                  <a:schemeClr val="tx1"/>
                </a:solidFill>
                <a:ea typeface="Segoe UI" pitchFamily="34" charset="0"/>
                <a:cs typeface="Segoe UI" pitchFamily="34" charset="0"/>
              </a:rPr>
              <a:t>CosmosDB</a:t>
            </a:r>
            <a:endParaRPr lang="en-US" sz="1400">
              <a:solidFill>
                <a:schemeClr val="tx1"/>
              </a:solidFill>
              <a:ea typeface="Segoe UI" pitchFamily="34" charset="0"/>
              <a:cs typeface="Segoe UI" pitchFamily="34" charset="0"/>
            </a:endParaRPr>
          </a:p>
          <a:p>
            <a:pPr algn="l" defTabSz="932472" fontAlgn="base">
              <a:spcBef>
                <a:spcPct val="0"/>
              </a:spcBef>
              <a:spcAft>
                <a:spcPct val="0"/>
              </a:spcAft>
            </a:pPr>
            <a:r>
              <a:rPr lang="en-US" sz="1400">
                <a:solidFill>
                  <a:schemeClr val="tx1"/>
                </a:solidFill>
                <a:ea typeface="Segoe UI" pitchFamily="34" charset="0"/>
                <a:cs typeface="Segoe UI" pitchFamily="34" charset="0"/>
              </a:rPr>
              <a:t>Table #1</a:t>
            </a:r>
          </a:p>
        </p:txBody>
      </p:sp>
      <p:sp>
        <p:nvSpPr>
          <p:cNvPr id="7" name="Rectangle 6">
            <a:extLst>
              <a:ext uri="{FF2B5EF4-FFF2-40B4-BE49-F238E27FC236}">
                <a16:creationId xmlns:a16="http://schemas.microsoft.com/office/drawing/2014/main" id="{972FAEEC-4F01-4596-9979-75E63FE2C300}"/>
              </a:ext>
            </a:extLst>
          </p:cNvPr>
          <p:cNvSpPr/>
          <p:nvPr/>
        </p:nvSpPr>
        <p:spPr bwMode="auto">
          <a:xfrm>
            <a:off x="9347428" y="4093813"/>
            <a:ext cx="1800000" cy="1994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a:solidFill>
                  <a:schemeClr val="tx1"/>
                </a:solidFill>
                <a:ea typeface="Segoe UI" pitchFamily="34" charset="0"/>
                <a:cs typeface="Segoe UI" pitchFamily="34" charset="0"/>
              </a:rPr>
              <a:t>App Services </a:t>
            </a:r>
          </a:p>
          <a:p>
            <a:pPr defTabSz="932472" fontAlgn="base">
              <a:spcBef>
                <a:spcPct val="0"/>
              </a:spcBef>
              <a:spcAft>
                <a:spcPct val="0"/>
              </a:spcAft>
            </a:pPr>
            <a:r>
              <a:rPr lang="en-US" sz="1400">
                <a:solidFill>
                  <a:schemeClr val="tx1"/>
                </a:solidFill>
                <a:ea typeface="Segoe UI" pitchFamily="34" charset="0"/>
                <a:cs typeface="Segoe UI" pitchFamily="34" charset="0"/>
              </a:rPr>
              <a:t>(Web Hosting)</a:t>
            </a:r>
          </a:p>
        </p:txBody>
      </p:sp>
      <p:sp>
        <p:nvSpPr>
          <p:cNvPr id="8" name="Oval 7">
            <a:extLst>
              <a:ext uri="{FF2B5EF4-FFF2-40B4-BE49-F238E27FC236}">
                <a16:creationId xmlns:a16="http://schemas.microsoft.com/office/drawing/2014/main" id="{793FC215-DE5F-4610-9E5A-7DB61C460030}"/>
              </a:ext>
            </a:extLst>
          </p:cNvPr>
          <p:cNvSpPr/>
          <p:nvPr/>
        </p:nvSpPr>
        <p:spPr bwMode="auto">
          <a:xfrm>
            <a:off x="6339028" y="5232013"/>
            <a:ext cx="223200" cy="2232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976A60D9-79EE-48D1-BB7C-4EDFCA8E0F1C}"/>
              </a:ext>
            </a:extLst>
          </p:cNvPr>
          <p:cNvSpPr/>
          <p:nvPr/>
        </p:nvSpPr>
        <p:spPr bwMode="auto">
          <a:xfrm>
            <a:off x="6465028" y="5232013"/>
            <a:ext cx="223200" cy="2232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941A1496-2880-4243-8E10-7F73AE29448B}"/>
              </a:ext>
            </a:extLst>
          </p:cNvPr>
          <p:cNvSpPr/>
          <p:nvPr/>
        </p:nvSpPr>
        <p:spPr bwMode="auto">
          <a:xfrm>
            <a:off x="7043428" y="4435213"/>
            <a:ext cx="223200" cy="2232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19B61829-2CE5-4780-9B4C-33815B86C1E0}"/>
              </a:ext>
            </a:extLst>
          </p:cNvPr>
          <p:cNvCxnSpPr>
            <a:cxnSpLocks/>
          </p:cNvCxnSpPr>
          <p:nvPr/>
        </p:nvCxnSpPr>
        <p:spPr>
          <a:xfrm>
            <a:off x="2030428" y="4546813"/>
            <a:ext cx="684000" cy="0"/>
          </a:xfrm>
          <a:prstGeom prst="straightConnector1">
            <a:avLst/>
          </a:prstGeom>
          <a:ln>
            <a:solidFill>
              <a:srgbClr val="000000"/>
            </a:solidFill>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21" name="Rectangle 20">
            <a:extLst>
              <a:ext uri="{FF2B5EF4-FFF2-40B4-BE49-F238E27FC236}">
                <a16:creationId xmlns:a16="http://schemas.microsoft.com/office/drawing/2014/main" id="{2A73E5BF-E6AD-4141-9439-C4B18AA49A80}"/>
              </a:ext>
            </a:extLst>
          </p:cNvPr>
          <p:cNvSpPr/>
          <p:nvPr/>
        </p:nvSpPr>
        <p:spPr bwMode="auto">
          <a:xfrm>
            <a:off x="2973628" y="4089613"/>
            <a:ext cx="1008000" cy="914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ea typeface="Segoe UI" pitchFamily="34" charset="0"/>
                <a:cs typeface="Segoe UI" pitchFamily="34" charset="0"/>
              </a:rPr>
              <a:t>Azure Storage</a:t>
            </a:r>
            <a:endParaRPr lang="en-US" sz="1200">
              <a:solidFill>
                <a:schemeClr val="tx1"/>
              </a:solidFill>
              <a:ea typeface="Segoe UI" pitchFamily="34" charset="0"/>
              <a:cs typeface="Segoe UI" pitchFamily="34" charset="0"/>
            </a:endParaRPr>
          </a:p>
        </p:txBody>
      </p:sp>
      <p:cxnSp>
        <p:nvCxnSpPr>
          <p:cNvPr id="22" name="Straight Arrow Connector 21">
            <a:extLst>
              <a:ext uri="{FF2B5EF4-FFF2-40B4-BE49-F238E27FC236}">
                <a16:creationId xmlns:a16="http://schemas.microsoft.com/office/drawing/2014/main" id="{82E76289-45CC-479F-8D52-D234231D5F54}"/>
              </a:ext>
            </a:extLst>
          </p:cNvPr>
          <p:cNvCxnSpPr>
            <a:cxnSpLocks/>
          </p:cNvCxnSpPr>
          <p:nvPr/>
        </p:nvCxnSpPr>
        <p:spPr>
          <a:xfrm>
            <a:off x="4071628" y="4546813"/>
            <a:ext cx="684000" cy="0"/>
          </a:xfrm>
          <a:prstGeom prst="straightConnector1">
            <a:avLst/>
          </a:prstGeom>
          <a:ln>
            <a:solidFill>
              <a:srgbClr val="000000"/>
            </a:solidFill>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23" name="Flowchart: Magnetic Disk 22">
            <a:extLst>
              <a:ext uri="{FF2B5EF4-FFF2-40B4-BE49-F238E27FC236}">
                <a16:creationId xmlns:a16="http://schemas.microsoft.com/office/drawing/2014/main" id="{BB5C7BB4-7C0E-47EA-9FD4-D8F3D93EA5C6}"/>
              </a:ext>
            </a:extLst>
          </p:cNvPr>
          <p:cNvSpPr/>
          <p:nvPr/>
        </p:nvSpPr>
        <p:spPr bwMode="auto">
          <a:xfrm>
            <a:off x="7153228" y="3956413"/>
            <a:ext cx="1216800" cy="1180800"/>
          </a:xfrm>
          <a:prstGeom prst="flowChartMagneticDisk">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err="1">
                <a:solidFill>
                  <a:schemeClr val="tx1"/>
                </a:solidFill>
                <a:ea typeface="Segoe UI" pitchFamily="34" charset="0"/>
                <a:cs typeface="Segoe UI" pitchFamily="34" charset="0"/>
              </a:rPr>
              <a:t>CosmosDB</a:t>
            </a:r>
            <a:endParaRPr lang="en-US" sz="1400">
              <a:solidFill>
                <a:schemeClr val="tx1"/>
              </a:solidFill>
              <a:ea typeface="Segoe UI" pitchFamily="34" charset="0"/>
              <a:cs typeface="Segoe UI" pitchFamily="34" charset="0"/>
            </a:endParaRPr>
          </a:p>
          <a:p>
            <a:pPr algn="l" defTabSz="932472" fontAlgn="base">
              <a:spcBef>
                <a:spcPct val="0"/>
              </a:spcBef>
              <a:spcAft>
                <a:spcPct val="0"/>
              </a:spcAft>
            </a:pPr>
            <a:r>
              <a:rPr lang="en-US" sz="1400">
                <a:solidFill>
                  <a:schemeClr val="tx1"/>
                </a:solidFill>
                <a:ea typeface="Segoe UI" pitchFamily="34" charset="0"/>
                <a:cs typeface="Segoe UI" pitchFamily="34" charset="0"/>
              </a:rPr>
              <a:t>Table #2</a:t>
            </a:r>
          </a:p>
        </p:txBody>
      </p:sp>
      <p:sp>
        <p:nvSpPr>
          <p:cNvPr id="24" name="Rectangle 23">
            <a:extLst>
              <a:ext uri="{FF2B5EF4-FFF2-40B4-BE49-F238E27FC236}">
                <a16:creationId xmlns:a16="http://schemas.microsoft.com/office/drawing/2014/main" id="{D3F9C691-BEDB-49CA-9B7D-B7ADE02D3E4B}"/>
              </a:ext>
            </a:extLst>
          </p:cNvPr>
          <p:cNvSpPr/>
          <p:nvPr/>
        </p:nvSpPr>
        <p:spPr bwMode="auto">
          <a:xfrm>
            <a:off x="5877028" y="5313613"/>
            <a:ext cx="1288800" cy="914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ea typeface="Segoe UI" pitchFamily="34" charset="0"/>
                <a:cs typeface="Segoe UI" pitchFamily="34" charset="0"/>
              </a:rPr>
              <a:t>Cognitive Services (ML)</a:t>
            </a:r>
            <a:endParaRPr lang="en-US" sz="1200">
              <a:solidFill>
                <a:schemeClr val="tx1"/>
              </a:solidFill>
              <a:ea typeface="Segoe UI" pitchFamily="34" charset="0"/>
              <a:cs typeface="Segoe UI" pitchFamily="34" charset="0"/>
            </a:endParaRPr>
          </a:p>
        </p:txBody>
      </p:sp>
      <p:cxnSp>
        <p:nvCxnSpPr>
          <p:cNvPr id="25" name="Connector: Elbow 24">
            <a:extLst>
              <a:ext uri="{FF2B5EF4-FFF2-40B4-BE49-F238E27FC236}">
                <a16:creationId xmlns:a16="http://schemas.microsoft.com/office/drawing/2014/main" id="{07AA5CB6-3E16-4625-BBF7-F173D438E8D6}"/>
              </a:ext>
            </a:extLst>
          </p:cNvPr>
          <p:cNvCxnSpPr>
            <a:cxnSpLocks/>
            <a:stCxn id="5" idx="6"/>
            <a:endCxn id="8" idx="0"/>
          </p:cNvCxnSpPr>
          <p:nvPr/>
        </p:nvCxnSpPr>
        <p:spPr>
          <a:xfrm>
            <a:off x="6294628" y="4546813"/>
            <a:ext cx="156000" cy="685200"/>
          </a:xfrm>
          <a:prstGeom prst="bentConnector2">
            <a:avLst/>
          </a:prstGeom>
          <a:ln>
            <a:solidFill>
              <a:srgbClr val="000000"/>
            </a:solidFill>
            <a:headEnd type="none" w="lg" len="med"/>
            <a:tailEnd type="triangle"/>
          </a:ln>
        </p:spPr>
        <p:style>
          <a:lnRef idx="3">
            <a:schemeClr val="accent1"/>
          </a:lnRef>
          <a:fillRef idx="0">
            <a:schemeClr val="accent1"/>
          </a:fillRef>
          <a:effectRef idx="2">
            <a:schemeClr val="accent1"/>
          </a:effectRef>
          <a:fontRef idx="minor">
            <a:schemeClr val="tx1"/>
          </a:fontRef>
        </p:style>
      </p:cxnSp>
      <p:cxnSp>
        <p:nvCxnSpPr>
          <p:cNvPr id="26" name="Connector: Elbow 25">
            <a:extLst>
              <a:ext uri="{FF2B5EF4-FFF2-40B4-BE49-F238E27FC236}">
                <a16:creationId xmlns:a16="http://schemas.microsoft.com/office/drawing/2014/main" id="{A22235A3-8E99-4E26-965A-1218D1D690F1}"/>
              </a:ext>
            </a:extLst>
          </p:cNvPr>
          <p:cNvCxnSpPr>
            <a:cxnSpLocks/>
            <a:stCxn id="9" idx="0"/>
            <a:endCxn id="10" idx="2"/>
          </p:cNvCxnSpPr>
          <p:nvPr/>
        </p:nvCxnSpPr>
        <p:spPr>
          <a:xfrm rot="5400000" flipH="1" flipV="1">
            <a:off x="6467428" y="4656013"/>
            <a:ext cx="685200" cy="466800"/>
          </a:xfrm>
          <a:prstGeom prst="bentConnector2">
            <a:avLst/>
          </a:prstGeom>
          <a:ln>
            <a:solidFill>
              <a:srgbClr val="000000"/>
            </a:solidFill>
            <a:headEnd type="none" w="lg" len="med"/>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633B1547-83B1-412D-9D22-D78729621249}"/>
              </a:ext>
            </a:extLst>
          </p:cNvPr>
          <p:cNvCxnSpPr>
            <a:cxnSpLocks/>
          </p:cNvCxnSpPr>
          <p:nvPr/>
        </p:nvCxnSpPr>
        <p:spPr>
          <a:xfrm flipV="1">
            <a:off x="8412628" y="4539613"/>
            <a:ext cx="819600" cy="7200"/>
          </a:xfrm>
          <a:prstGeom prst="straightConnector1">
            <a:avLst/>
          </a:prstGeom>
          <a:ln>
            <a:solidFill>
              <a:srgbClr val="000000"/>
            </a:solidFill>
            <a:headEnd type="arrow" w="med" len="med"/>
            <a:tailEnd type="arrow" w="med" len="med"/>
          </a:ln>
        </p:spPr>
        <p:style>
          <a:lnRef idx="3">
            <a:schemeClr val="accent3"/>
          </a:lnRef>
          <a:fillRef idx="0">
            <a:schemeClr val="accent3"/>
          </a:fillRef>
          <a:effectRef idx="2">
            <a:schemeClr val="accent3"/>
          </a:effectRef>
          <a:fontRef idx="minor">
            <a:schemeClr val="tx1"/>
          </a:fontRef>
        </p:style>
      </p:cxnSp>
      <p:sp>
        <p:nvSpPr>
          <p:cNvPr id="28" name="Oval 27">
            <a:extLst>
              <a:ext uri="{FF2B5EF4-FFF2-40B4-BE49-F238E27FC236}">
                <a16:creationId xmlns:a16="http://schemas.microsoft.com/office/drawing/2014/main" id="{9B1839D9-736D-4918-9CB9-0802807E975E}"/>
              </a:ext>
            </a:extLst>
          </p:cNvPr>
          <p:cNvSpPr/>
          <p:nvPr/>
        </p:nvSpPr>
        <p:spPr bwMode="auto">
          <a:xfrm>
            <a:off x="1388398" y="4295041"/>
            <a:ext cx="554400" cy="5544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400">
              <a:solidFill>
                <a:schemeClr val="tx1"/>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5421B854-C611-48DC-9189-993585750818}"/>
              </a:ext>
            </a:extLst>
          </p:cNvPr>
          <p:cNvSpPr/>
          <p:nvPr/>
        </p:nvSpPr>
        <p:spPr bwMode="auto">
          <a:xfrm>
            <a:off x="685828" y="4099953"/>
            <a:ext cx="892800" cy="2606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15">
            <a:extLst>
              <a:ext uri="{FF2B5EF4-FFF2-40B4-BE49-F238E27FC236}">
                <a16:creationId xmlns:a16="http://schemas.microsoft.com/office/drawing/2014/main" id="{B131B87E-3E10-4F42-A120-FF88883BB41F}"/>
              </a:ext>
            </a:extLst>
          </p:cNvPr>
          <p:cNvGrpSpPr/>
          <p:nvPr/>
        </p:nvGrpSpPr>
        <p:grpSpPr>
          <a:xfrm>
            <a:off x="750628" y="4178133"/>
            <a:ext cx="748800" cy="2455200"/>
            <a:chOff x="244800" y="3672000"/>
            <a:chExt cx="748800" cy="2455200"/>
          </a:xfrm>
        </p:grpSpPr>
        <p:sp>
          <p:nvSpPr>
            <p:cNvPr id="17" name="Flowchart: Multidocument 16">
              <a:extLst>
                <a:ext uri="{FF2B5EF4-FFF2-40B4-BE49-F238E27FC236}">
                  <a16:creationId xmlns:a16="http://schemas.microsoft.com/office/drawing/2014/main" id="{3DA1867D-51B4-4C32-9B02-15362392FC2C}"/>
                </a:ext>
              </a:extLst>
            </p:cNvPr>
            <p:cNvSpPr/>
            <p:nvPr/>
          </p:nvSpPr>
          <p:spPr bwMode="auto">
            <a:xfrm>
              <a:off x="244800" y="3672000"/>
              <a:ext cx="748800" cy="75600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Flowchart: Multidocument 17">
              <a:extLst>
                <a:ext uri="{FF2B5EF4-FFF2-40B4-BE49-F238E27FC236}">
                  <a16:creationId xmlns:a16="http://schemas.microsoft.com/office/drawing/2014/main" id="{16C5C3D7-E565-47A9-B2D7-424A1622B473}"/>
                </a:ext>
              </a:extLst>
            </p:cNvPr>
            <p:cNvSpPr/>
            <p:nvPr/>
          </p:nvSpPr>
          <p:spPr bwMode="auto">
            <a:xfrm>
              <a:off x="244800" y="4521600"/>
              <a:ext cx="748800" cy="75600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Flowchart: Multidocument 18">
              <a:extLst>
                <a:ext uri="{FF2B5EF4-FFF2-40B4-BE49-F238E27FC236}">
                  <a16:creationId xmlns:a16="http://schemas.microsoft.com/office/drawing/2014/main" id="{1C32D953-3D74-449A-80D6-64DD3AD7485A}"/>
                </a:ext>
              </a:extLst>
            </p:cNvPr>
            <p:cNvSpPr/>
            <p:nvPr/>
          </p:nvSpPr>
          <p:spPr bwMode="auto">
            <a:xfrm>
              <a:off x="244800" y="5371200"/>
              <a:ext cx="748800" cy="75600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TextBox 28">
            <a:extLst>
              <a:ext uri="{FF2B5EF4-FFF2-40B4-BE49-F238E27FC236}">
                <a16:creationId xmlns:a16="http://schemas.microsoft.com/office/drawing/2014/main" id="{E1F1CE87-B4D8-4E72-A28A-9641E92C50AE}"/>
              </a:ext>
            </a:extLst>
          </p:cNvPr>
          <p:cNvSpPr txBox="1"/>
          <p:nvPr/>
        </p:nvSpPr>
        <p:spPr>
          <a:xfrm>
            <a:off x="1431485" y="4464518"/>
            <a:ext cx="439200" cy="215444"/>
          </a:xfrm>
          <a:prstGeom prst="rect">
            <a:avLst/>
          </a:prstGeom>
          <a:solidFill>
            <a:schemeClr val="bg1"/>
          </a:solidFill>
          <a:ln>
            <a:solidFill>
              <a:schemeClr val="tx1"/>
            </a:solidFill>
          </a:ln>
        </p:spPr>
        <p:txBody>
          <a:bodyPr wrap="square" lIns="0" tIns="0" rIns="0" bIns="0" rtlCol="0">
            <a:spAutoFit/>
          </a:bodyPr>
          <a:lstStyle/>
          <a:p>
            <a:pPr algn="ctr"/>
            <a:r>
              <a:rPr lang="en-US" sz="1400">
                <a:gradFill>
                  <a:gsLst>
                    <a:gs pos="2917">
                      <a:schemeClr val="tx1"/>
                    </a:gs>
                    <a:gs pos="30000">
                      <a:schemeClr val="tx1"/>
                    </a:gs>
                  </a:gsLst>
                  <a:lin ang="5400000" scaled="0"/>
                </a:gradFill>
              </a:rPr>
              <a:t>API</a:t>
            </a:r>
          </a:p>
        </p:txBody>
      </p:sp>
      <p:sp>
        <p:nvSpPr>
          <p:cNvPr id="30" name="TextBox 29">
            <a:extLst>
              <a:ext uri="{FF2B5EF4-FFF2-40B4-BE49-F238E27FC236}">
                <a16:creationId xmlns:a16="http://schemas.microsoft.com/office/drawing/2014/main" id="{1413BA9A-47AB-4356-A608-4EAA729DF1F1}"/>
              </a:ext>
            </a:extLst>
          </p:cNvPr>
          <p:cNvSpPr txBox="1"/>
          <p:nvPr/>
        </p:nvSpPr>
        <p:spPr>
          <a:xfrm>
            <a:off x="787828" y="4343733"/>
            <a:ext cx="590400" cy="430887"/>
          </a:xfrm>
          <a:prstGeom prst="rect">
            <a:avLst/>
          </a:prstGeom>
          <a:noFill/>
        </p:spPr>
        <p:txBody>
          <a:bodyPr wrap="square" lIns="0" tIns="0" rIns="0" bIns="0" rtlCol="0">
            <a:spAutoFit/>
          </a:bodyPr>
          <a:lstStyle/>
          <a:p>
            <a:pPr algn="l"/>
            <a:r>
              <a:rPr lang="en-US" sz="1400" err="1">
                <a:gradFill>
                  <a:gsLst>
                    <a:gs pos="2917">
                      <a:schemeClr val="tx1"/>
                    </a:gs>
                    <a:gs pos="30000">
                      <a:schemeClr val="tx1"/>
                    </a:gs>
                  </a:gsLst>
                  <a:lin ang="5400000" scaled="0"/>
                </a:gradFill>
              </a:rPr>
              <a:t>Github</a:t>
            </a:r>
            <a:endParaRPr lang="en-US" sz="1400">
              <a:gradFill>
                <a:gsLst>
                  <a:gs pos="2917">
                    <a:schemeClr val="tx1"/>
                  </a:gs>
                  <a:gs pos="30000">
                    <a:schemeClr val="tx1"/>
                  </a:gs>
                </a:gsLst>
                <a:lin ang="5400000" scaled="0"/>
              </a:gradFill>
            </a:endParaRPr>
          </a:p>
          <a:p>
            <a:pPr algn="l"/>
            <a:r>
              <a:rPr lang="en-US" sz="1400">
                <a:gradFill>
                  <a:gsLst>
                    <a:gs pos="2917">
                      <a:schemeClr val="tx1"/>
                    </a:gs>
                    <a:gs pos="30000">
                      <a:schemeClr val="tx1"/>
                    </a:gs>
                  </a:gsLst>
                  <a:lin ang="5400000" scaled="0"/>
                </a:gradFill>
              </a:rPr>
              <a:t>Data</a:t>
            </a:r>
          </a:p>
        </p:txBody>
      </p:sp>
      <p:sp>
        <p:nvSpPr>
          <p:cNvPr id="31" name="TextBox 30">
            <a:extLst>
              <a:ext uri="{FF2B5EF4-FFF2-40B4-BE49-F238E27FC236}">
                <a16:creationId xmlns:a16="http://schemas.microsoft.com/office/drawing/2014/main" id="{5A536E5E-F39B-4593-99C2-256FDE85B025}"/>
              </a:ext>
            </a:extLst>
          </p:cNvPr>
          <p:cNvSpPr txBox="1"/>
          <p:nvPr/>
        </p:nvSpPr>
        <p:spPr>
          <a:xfrm>
            <a:off x="787828" y="5194533"/>
            <a:ext cx="590400" cy="430887"/>
          </a:xfrm>
          <a:prstGeom prst="rect">
            <a:avLst/>
          </a:prstGeom>
          <a:noFill/>
        </p:spPr>
        <p:txBody>
          <a:bodyPr wrap="square" lIns="0" tIns="0" rIns="0" bIns="0" rtlCol="0">
            <a:spAutoFit/>
          </a:bodyPr>
          <a:lstStyle/>
          <a:p>
            <a:pPr algn="l"/>
            <a:r>
              <a:rPr lang="en-US" sz="1400" err="1">
                <a:gradFill>
                  <a:gsLst>
                    <a:gs pos="2917">
                      <a:schemeClr val="tx1"/>
                    </a:gs>
                    <a:gs pos="30000">
                      <a:schemeClr val="tx1"/>
                    </a:gs>
                  </a:gsLst>
                  <a:lin ang="5400000" scaled="0"/>
                </a:gradFill>
              </a:rPr>
              <a:t>Github</a:t>
            </a:r>
            <a:endParaRPr lang="en-US" sz="1400">
              <a:gradFill>
                <a:gsLst>
                  <a:gs pos="2917">
                    <a:schemeClr val="tx1"/>
                  </a:gs>
                  <a:gs pos="30000">
                    <a:schemeClr val="tx1"/>
                  </a:gs>
                </a:gsLst>
                <a:lin ang="5400000" scaled="0"/>
              </a:gradFill>
            </a:endParaRPr>
          </a:p>
          <a:p>
            <a:pPr algn="l"/>
            <a:r>
              <a:rPr lang="en-US" sz="1400">
                <a:gradFill>
                  <a:gsLst>
                    <a:gs pos="2917">
                      <a:schemeClr val="tx1"/>
                    </a:gs>
                    <a:gs pos="30000">
                      <a:schemeClr val="tx1"/>
                    </a:gs>
                  </a:gsLst>
                  <a:lin ang="5400000" scaled="0"/>
                </a:gradFill>
              </a:rPr>
              <a:t>Data</a:t>
            </a:r>
          </a:p>
        </p:txBody>
      </p:sp>
      <p:sp>
        <p:nvSpPr>
          <p:cNvPr id="32" name="TextBox 31">
            <a:extLst>
              <a:ext uri="{FF2B5EF4-FFF2-40B4-BE49-F238E27FC236}">
                <a16:creationId xmlns:a16="http://schemas.microsoft.com/office/drawing/2014/main" id="{A9A75B9E-9829-497A-A30F-2118C7BA3D7F}"/>
              </a:ext>
            </a:extLst>
          </p:cNvPr>
          <p:cNvSpPr txBox="1"/>
          <p:nvPr/>
        </p:nvSpPr>
        <p:spPr>
          <a:xfrm>
            <a:off x="787828" y="6044133"/>
            <a:ext cx="590400" cy="430887"/>
          </a:xfrm>
          <a:prstGeom prst="rect">
            <a:avLst/>
          </a:prstGeom>
          <a:noFill/>
        </p:spPr>
        <p:txBody>
          <a:bodyPr wrap="square" lIns="0" tIns="0" rIns="0" bIns="0" rtlCol="0">
            <a:spAutoFit/>
          </a:bodyPr>
          <a:lstStyle/>
          <a:p>
            <a:pPr algn="l"/>
            <a:r>
              <a:rPr lang="en-US" sz="1400" err="1">
                <a:gradFill>
                  <a:gsLst>
                    <a:gs pos="2917">
                      <a:schemeClr val="tx1"/>
                    </a:gs>
                    <a:gs pos="30000">
                      <a:schemeClr val="tx1"/>
                    </a:gs>
                  </a:gsLst>
                  <a:lin ang="5400000" scaled="0"/>
                </a:gradFill>
              </a:rPr>
              <a:t>Github</a:t>
            </a:r>
            <a:endParaRPr lang="en-US" sz="1400">
              <a:gradFill>
                <a:gsLst>
                  <a:gs pos="2917">
                    <a:schemeClr val="tx1"/>
                  </a:gs>
                  <a:gs pos="30000">
                    <a:schemeClr val="tx1"/>
                  </a:gs>
                </a:gsLst>
                <a:lin ang="5400000" scaled="0"/>
              </a:gradFill>
            </a:endParaRPr>
          </a:p>
          <a:p>
            <a:pPr algn="l"/>
            <a:r>
              <a:rPr lang="en-US" sz="1400">
                <a:gradFill>
                  <a:gsLst>
                    <a:gs pos="2917">
                      <a:schemeClr val="tx1"/>
                    </a:gs>
                    <a:gs pos="30000">
                      <a:schemeClr val="tx1"/>
                    </a:gs>
                  </a:gsLst>
                  <a:lin ang="5400000" scaled="0"/>
                </a:gradFill>
              </a:rPr>
              <a:t>Data</a:t>
            </a:r>
          </a:p>
        </p:txBody>
      </p:sp>
      <p:sp>
        <p:nvSpPr>
          <p:cNvPr id="34" name="TextBox 33">
            <a:extLst>
              <a:ext uri="{FF2B5EF4-FFF2-40B4-BE49-F238E27FC236}">
                <a16:creationId xmlns:a16="http://schemas.microsoft.com/office/drawing/2014/main" id="{83EACB8C-4E2E-4626-A098-C524734B3986}"/>
              </a:ext>
            </a:extLst>
          </p:cNvPr>
          <p:cNvSpPr txBox="1"/>
          <p:nvPr/>
        </p:nvSpPr>
        <p:spPr>
          <a:xfrm>
            <a:off x="1204685" y="1475920"/>
            <a:ext cx="9091840" cy="923330"/>
          </a:xfrm>
          <a:prstGeom prst="rect">
            <a:avLst/>
          </a:prstGeom>
          <a:ln w="9525">
            <a:noFill/>
            <a:headEnd type="none" w="lg" len="med"/>
            <a:tailEnd type="none" w="lg" len="med"/>
          </a:ln>
        </p:spPr>
        <p:style>
          <a:lnRef idx="3">
            <a:schemeClr val="accent5"/>
          </a:lnRef>
          <a:fillRef idx="0">
            <a:schemeClr val="accent5"/>
          </a:fillRef>
          <a:effectRef idx="2">
            <a:schemeClr val="accent5"/>
          </a:effectRef>
          <a:fontRef idx="minor">
            <a:schemeClr val="tx1"/>
          </a:fontRef>
        </p:style>
        <p:txBody>
          <a:bodyPr wrap="square" lIns="0" tIns="0" rIns="0" bIns="0" rtlCol="0">
            <a:spAutoFit/>
          </a:bodyPr>
          <a:lstStyle/>
          <a:p>
            <a:r>
              <a:rPr lang="en-US" sz="2000" b="1">
                <a:gradFill>
                  <a:gsLst>
                    <a:gs pos="2917">
                      <a:schemeClr val="tx1"/>
                    </a:gs>
                    <a:gs pos="30000">
                      <a:schemeClr val="tx1"/>
                    </a:gs>
                  </a:gsLst>
                  <a:lin ang="5400000" scaled="0"/>
                </a:gradFill>
              </a:rPr>
              <a:t>Step 4: Build WebApp to read DB &amp; visualize data</a:t>
            </a:r>
          </a:p>
          <a:p>
            <a:pPr marL="342900" indent="-342900">
              <a:buFont typeface="Arial" panose="020B0604020202020204" pitchFamily="34" charset="0"/>
              <a:buChar char="•"/>
            </a:pPr>
            <a:r>
              <a:rPr lang="en-US" sz="2000">
                <a:gradFill>
                  <a:gsLst>
                    <a:gs pos="2917">
                      <a:schemeClr val="tx1"/>
                    </a:gs>
                    <a:gs pos="30000">
                      <a:schemeClr val="tx1"/>
                    </a:gs>
                  </a:gsLst>
                  <a:lin ang="5400000" scaled="0"/>
                </a:gradFill>
              </a:rPr>
              <a:t>Build a WebApp that can read from the DB using the Python SDK</a:t>
            </a:r>
          </a:p>
          <a:p>
            <a:pPr marL="342900" indent="-342900">
              <a:buFont typeface="Arial" panose="020B0604020202020204" pitchFamily="34" charset="0"/>
              <a:buChar char="•"/>
            </a:pPr>
            <a:r>
              <a:rPr lang="en-US" sz="2000">
                <a:gradFill>
                  <a:gsLst>
                    <a:gs pos="2917">
                      <a:schemeClr val="tx1"/>
                    </a:gs>
                    <a:gs pos="30000">
                      <a:schemeClr val="tx1"/>
                    </a:gs>
                  </a:gsLst>
                  <a:lin ang="5400000" scaled="0"/>
                </a:gradFill>
              </a:rPr>
              <a:t>Visualize the data for any public Repo taking a Repo Name or ID</a:t>
            </a:r>
          </a:p>
        </p:txBody>
      </p:sp>
      <p:sp>
        <p:nvSpPr>
          <p:cNvPr id="37" name="Left Bracket 36">
            <a:extLst>
              <a:ext uri="{FF2B5EF4-FFF2-40B4-BE49-F238E27FC236}">
                <a16:creationId xmlns:a16="http://schemas.microsoft.com/office/drawing/2014/main" id="{B66C20E9-171C-4FC8-B6EE-2095ABF399CD}"/>
              </a:ext>
            </a:extLst>
          </p:cNvPr>
          <p:cNvSpPr/>
          <p:nvPr/>
        </p:nvSpPr>
        <p:spPr>
          <a:xfrm rot="5400000">
            <a:off x="9005887" y="1671642"/>
            <a:ext cx="333375" cy="4114800"/>
          </a:xfrm>
          <a:prstGeom prst="leftBracket">
            <a:avLst/>
          </a:prstGeom>
          <a:ln w="28575">
            <a:headEnd type="none" w="lg" len="med"/>
            <a:tailEnd type="none" w="lg"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grpSp>
        <p:nvGrpSpPr>
          <p:cNvPr id="33" name="Group 32">
            <a:extLst>
              <a:ext uri="{FF2B5EF4-FFF2-40B4-BE49-F238E27FC236}">
                <a16:creationId xmlns:a16="http://schemas.microsoft.com/office/drawing/2014/main" id="{5D577432-F213-4C94-ACDA-9E66200A326C}"/>
              </a:ext>
            </a:extLst>
          </p:cNvPr>
          <p:cNvGrpSpPr/>
          <p:nvPr/>
        </p:nvGrpSpPr>
        <p:grpSpPr>
          <a:xfrm>
            <a:off x="9452834" y="4724863"/>
            <a:ext cx="1586642" cy="1294950"/>
            <a:chOff x="7221943" y="3082481"/>
            <a:chExt cx="3126186" cy="2842069"/>
          </a:xfrm>
        </p:grpSpPr>
        <p:pic>
          <p:nvPicPr>
            <p:cNvPr id="35" name="Picture 2" descr="Image result for website with data visualization">
              <a:extLst>
                <a:ext uri="{FF2B5EF4-FFF2-40B4-BE49-F238E27FC236}">
                  <a16:creationId xmlns:a16="http://schemas.microsoft.com/office/drawing/2014/main" id="{C112CDA1-D6E5-4DF7-947F-B238265E733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7233528" y="3082481"/>
              <a:ext cx="3114601" cy="2782712"/>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82EDC887-9D5E-4CC8-A4EA-8139EE1812F2}"/>
                </a:ext>
              </a:extLst>
            </p:cNvPr>
            <p:cNvSpPr/>
            <p:nvPr/>
          </p:nvSpPr>
          <p:spPr>
            <a:xfrm>
              <a:off x="7221943" y="3124200"/>
              <a:ext cx="3122585" cy="28003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spTree>
    <p:extLst>
      <p:ext uri="{BB962C8B-B14F-4D97-AF65-F5344CB8AC3E}">
        <p14:creationId xmlns:p14="http://schemas.microsoft.com/office/powerpoint/2010/main" val="218515039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C0F41-AA00-415D-8793-AE7C2797B936}"/>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sz="3600" b="1">
                <a:solidFill>
                  <a:schemeClr val="tx1"/>
                </a:solidFill>
              </a:rPr>
              <a:t>Web Application: </a:t>
            </a:r>
            <a:r>
              <a:rPr lang="en-US" sz="3600">
                <a:solidFill>
                  <a:schemeClr val="tx1"/>
                </a:solidFill>
              </a:rPr>
              <a:t>App Services 101</a:t>
            </a:r>
            <a:endParaRPr lang="en-US" sz="3600" b="1">
              <a:solidFill>
                <a:schemeClr val="tx1"/>
              </a:solidFill>
            </a:endParaRPr>
          </a:p>
        </p:txBody>
      </p:sp>
      <p:sp>
        <p:nvSpPr>
          <p:cNvPr id="16" name="Text Placeholder 2">
            <a:extLst>
              <a:ext uri="{FF2B5EF4-FFF2-40B4-BE49-F238E27FC236}">
                <a16:creationId xmlns:a16="http://schemas.microsoft.com/office/drawing/2014/main" id="{1C9AEE25-15D2-4C19-924F-AD47439EB45C}"/>
              </a:ext>
            </a:extLst>
          </p:cNvPr>
          <p:cNvSpPr>
            <a:spLocks noGrp="1"/>
          </p:cNvSpPr>
          <p:nvPr>
            <p:ph sz="quarter" idx="12"/>
          </p:nvPr>
        </p:nvSpPr>
        <p:spPr>
          <a:xfrm>
            <a:off x="584200" y="1435100"/>
            <a:ext cx="6083300" cy="4833938"/>
          </a:xfrm>
          <a:prstGeom prst="rect">
            <a:avLst/>
          </a:prstGeom>
        </p:spPr>
        <p:txBody>
          <a:bodyPr wrap="square">
            <a:normAutofit/>
          </a:bodyPr>
          <a:lstStyle/>
          <a:p>
            <a:pPr marL="0" indent="0">
              <a:lnSpc>
                <a:spcPct val="90000"/>
              </a:lnSpc>
              <a:buNone/>
            </a:pPr>
            <a:r>
              <a:rPr lang="en-US" b="1" dirty="0">
                <a:gradFill>
                  <a:gsLst>
                    <a:gs pos="1250">
                      <a:schemeClr val="tx1"/>
                    </a:gs>
                    <a:gs pos="100000">
                      <a:schemeClr val="tx1"/>
                    </a:gs>
                  </a:gsLst>
                  <a:lin ang="5400000" scaled="0"/>
                </a:gradFill>
              </a:rPr>
              <a:t>What is App Service?</a:t>
            </a:r>
          </a:p>
          <a:p>
            <a:pPr marL="457200" indent="-457200">
              <a:lnSpc>
                <a:spcPct val="90000"/>
              </a:lnSpc>
              <a:buFont typeface="Arial" panose="020B0604020202020204" pitchFamily="34" charset="0"/>
              <a:buChar char="•"/>
            </a:pPr>
            <a:r>
              <a:rPr lang="en-US" sz="2000" dirty="0"/>
              <a:t>build and host web apps, mobile back ends, and RESTful APIs</a:t>
            </a:r>
          </a:p>
          <a:p>
            <a:pPr>
              <a:lnSpc>
                <a:spcPct val="90000"/>
              </a:lnSpc>
            </a:pPr>
            <a:endParaRPr lang="en-US" sz="2000" b="1" dirty="0">
              <a:gradFill>
                <a:gsLst>
                  <a:gs pos="1250">
                    <a:schemeClr val="tx1"/>
                  </a:gs>
                  <a:gs pos="100000">
                    <a:schemeClr val="tx1"/>
                  </a:gs>
                </a:gsLst>
                <a:lin ang="5400000" scaled="0"/>
              </a:gradFill>
            </a:endParaRPr>
          </a:p>
          <a:p>
            <a:pPr marL="0" indent="0">
              <a:lnSpc>
                <a:spcPct val="90000"/>
              </a:lnSpc>
              <a:buNone/>
            </a:pPr>
            <a:r>
              <a:rPr lang="en-US" b="1" dirty="0"/>
              <a:t>Key Features</a:t>
            </a:r>
            <a:endParaRPr lang="en-US" b="1" dirty="0">
              <a:gradFill>
                <a:gsLst>
                  <a:gs pos="1250">
                    <a:schemeClr val="tx1"/>
                  </a:gs>
                  <a:gs pos="100000">
                    <a:schemeClr val="tx1"/>
                  </a:gs>
                </a:gsLst>
                <a:lin ang="5400000" scaled="0"/>
              </a:gradFill>
            </a:endParaRPr>
          </a:p>
          <a:p>
            <a:pPr marL="457200" lvl="0" indent="-457200" fontAlgn="ctr">
              <a:lnSpc>
                <a:spcPct val="90000"/>
              </a:lnSpc>
              <a:buFont typeface="Arial" panose="020B0604020202020204" pitchFamily="34" charset="0"/>
              <a:buChar char="•"/>
            </a:pPr>
            <a:r>
              <a:rPr lang="en-US" sz="2000" dirty="0"/>
              <a:t>Deploy from </a:t>
            </a:r>
            <a:r>
              <a:rPr lang="en-US" sz="2000" dirty="0">
                <a:gradFill>
                  <a:gsLst>
                    <a:gs pos="1250">
                      <a:schemeClr val="tx1"/>
                    </a:gs>
                    <a:gs pos="100000">
                      <a:schemeClr val="tx1"/>
                    </a:gs>
                  </a:gsLst>
                  <a:lin ang="5400000" scaled="0"/>
                </a:gradFill>
              </a:rPr>
              <a:t>CLI, VS Code, Portal (via</a:t>
            </a:r>
            <a:r>
              <a:rPr lang="en-US" sz="2000" dirty="0"/>
              <a:t> </a:t>
            </a:r>
            <a:r>
              <a:rPr lang="en-US" sz="2000" dirty="0">
                <a:gradFill>
                  <a:gsLst>
                    <a:gs pos="1250">
                      <a:schemeClr val="tx1"/>
                    </a:gs>
                    <a:gs pos="100000">
                      <a:schemeClr val="tx1"/>
                    </a:gs>
                  </a:gsLst>
                  <a:lin ang="5400000" scaled="0"/>
                </a:gradFill>
              </a:rPr>
              <a:t>GitHub and other paths)</a:t>
            </a:r>
          </a:p>
          <a:p>
            <a:pPr marL="457200" lvl="0" indent="-457200" fontAlgn="ctr">
              <a:lnSpc>
                <a:spcPct val="90000"/>
              </a:lnSpc>
              <a:buFont typeface="Arial" panose="020B0604020202020204" pitchFamily="34" charset="0"/>
              <a:buChar char="•"/>
            </a:pPr>
            <a:r>
              <a:rPr lang="en-US" sz="2000" dirty="0"/>
              <a:t>Staging Slots so you don’t need to deploy straight to production</a:t>
            </a:r>
          </a:p>
          <a:p>
            <a:pPr marL="457200" lvl="0" indent="-457200" fontAlgn="ctr">
              <a:lnSpc>
                <a:spcPct val="90000"/>
              </a:lnSpc>
              <a:buFont typeface="Arial" panose="020B0604020202020204" pitchFamily="34" charset="0"/>
              <a:buChar char="•"/>
            </a:pPr>
            <a:r>
              <a:rPr lang="en-US" sz="2000" dirty="0">
                <a:gradFill>
                  <a:gsLst>
                    <a:gs pos="1250">
                      <a:schemeClr val="tx1"/>
                    </a:gs>
                    <a:gs pos="100000">
                      <a:schemeClr val="tx1"/>
                    </a:gs>
                  </a:gsLst>
                  <a:lin ang="5400000" scaled="0"/>
                </a:gradFill>
              </a:rPr>
              <a:t>Supports both Linux and Windows</a:t>
            </a:r>
          </a:p>
          <a:p>
            <a:pPr marL="457200" lvl="0" indent="-457200" fontAlgn="ctr">
              <a:lnSpc>
                <a:spcPct val="90000"/>
              </a:lnSpc>
              <a:buFont typeface="Arial" panose="020B0604020202020204" pitchFamily="34" charset="0"/>
              <a:buChar char="•"/>
            </a:pPr>
            <a:r>
              <a:rPr lang="en-US" sz="2000" dirty="0">
                <a:gradFill>
                  <a:gsLst>
                    <a:gs pos="1250">
                      <a:schemeClr val="tx1"/>
                    </a:gs>
                    <a:gs pos="100000">
                      <a:schemeClr val="tx1"/>
                    </a:gs>
                  </a:gsLst>
                  <a:lin ang="5400000" scaled="0"/>
                </a:gradFill>
              </a:rPr>
              <a:t>Can host an application for free and scale up from there!</a:t>
            </a:r>
          </a:p>
        </p:txBody>
      </p:sp>
      <p:pic>
        <p:nvPicPr>
          <p:cNvPr id="5" name="Picture 6" descr="Related image">
            <a:extLst>
              <a:ext uri="{FF2B5EF4-FFF2-40B4-BE49-F238E27FC236}">
                <a16:creationId xmlns:a16="http://schemas.microsoft.com/office/drawing/2014/main" id="{833CF401-2C11-4417-BFF8-5E525811AE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13" r="11377"/>
          <a:stretch/>
        </p:blipFill>
        <p:spPr bwMode="auto">
          <a:xfrm>
            <a:off x="7488914" y="1304925"/>
            <a:ext cx="4215969" cy="3918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59863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BCD37-6480-488E-AB42-3115F5967AAD}"/>
              </a:ext>
            </a:extLst>
          </p:cNvPr>
          <p:cNvSpPr>
            <a:spLocks noGrp="1"/>
          </p:cNvSpPr>
          <p:nvPr>
            <p:ph type="title"/>
          </p:nvPr>
        </p:nvSpPr>
        <p:spPr/>
        <p:txBody>
          <a:bodyPr/>
          <a:lstStyle/>
          <a:p>
            <a:r>
              <a:rPr lang="en-US" dirty="0"/>
              <a:t>VS CODE EXT – WEB APPS</a:t>
            </a:r>
          </a:p>
        </p:txBody>
      </p:sp>
      <p:sp>
        <p:nvSpPr>
          <p:cNvPr id="3" name="Content Placeholder 2">
            <a:extLst>
              <a:ext uri="{FF2B5EF4-FFF2-40B4-BE49-F238E27FC236}">
                <a16:creationId xmlns:a16="http://schemas.microsoft.com/office/drawing/2014/main" id="{9F525538-D72F-4CA6-9949-5D507C90B07D}"/>
              </a:ext>
            </a:extLst>
          </p:cNvPr>
          <p:cNvSpPr>
            <a:spLocks noGrp="1"/>
          </p:cNvSpPr>
          <p:nvPr>
            <p:ph sz="quarter" idx="12"/>
          </p:nvPr>
        </p:nvSpPr>
        <p:spPr>
          <a:xfrm>
            <a:off x="584200" y="1435100"/>
            <a:ext cx="5211763" cy="2412968"/>
          </a:xfrm>
        </p:spPr>
        <p:txBody>
          <a:bodyPr/>
          <a:lstStyle/>
          <a:p>
            <a:r>
              <a:rPr lang="en-US" dirty="0"/>
              <a:t>Create/Deploy Web Apps directly to Azure</a:t>
            </a:r>
          </a:p>
          <a:p>
            <a:r>
              <a:rPr lang="en-US" dirty="0"/>
              <a:t>Remote Debugging/SSH</a:t>
            </a:r>
          </a:p>
          <a:p>
            <a:r>
              <a:rPr lang="en-US" dirty="0"/>
              <a:t>Config Deployment Source</a:t>
            </a:r>
          </a:p>
          <a:p>
            <a:r>
              <a:rPr lang="en-US" dirty="0"/>
              <a:t>Upload Remote Settings</a:t>
            </a:r>
          </a:p>
        </p:txBody>
      </p:sp>
      <p:pic>
        <p:nvPicPr>
          <p:cNvPr id="5" name="Content Placeholder 4">
            <a:extLst>
              <a:ext uri="{FF2B5EF4-FFF2-40B4-BE49-F238E27FC236}">
                <a16:creationId xmlns:a16="http://schemas.microsoft.com/office/drawing/2014/main" id="{8BCEC601-01A8-4379-A217-802B24D39B7A}"/>
              </a:ext>
            </a:extLst>
          </p:cNvPr>
          <p:cNvPicPr>
            <a:picLocks noGrp="1" noChangeAspect="1"/>
          </p:cNvPicPr>
          <p:nvPr>
            <p:ph sz="quarter" idx="13"/>
          </p:nvPr>
        </p:nvPicPr>
        <p:blipFill>
          <a:blip r:embed="rId3"/>
          <a:stretch>
            <a:fillRect/>
          </a:stretch>
        </p:blipFill>
        <p:spPr>
          <a:xfrm>
            <a:off x="7211210" y="215899"/>
            <a:ext cx="4533750" cy="6306623"/>
          </a:xfrm>
          <a:prstGeom prst="rect">
            <a:avLst/>
          </a:prstGeom>
        </p:spPr>
      </p:pic>
      <p:pic>
        <p:nvPicPr>
          <p:cNvPr id="6" name="Picture 5">
            <a:extLst>
              <a:ext uri="{FF2B5EF4-FFF2-40B4-BE49-F238E27FC236}">
                <a16:creationId xmlns:a16="http://schemas.microsoft.com/office/drawing/2014/main" id="{606BB2D9-0A79-48C1-82BE-87364B053049}"/>
              </a:ext>
            </a:extLst>
          </p:cNvPr>
          <p:cNvPicPr>
            <a:picLocks noChangeAspect="1"/>
          </p:cNvPicPr>
          <p:nvPr/>
        </p:nvPicPr>
        <p:blipFill>
          <a:blip r:embed="rId4"/>
          <a:stretch>
            <a:fillRect/>
          </a:stretch>
        </p:blipFill>
        <p:spPr>
          <a:xfrm>
            <a:off x="1213122" y="4631418"/>
            <a:ext cx="4476750" cy="1847850"/>
          </a:xfrm>
          <a:prstGeom prst="rect">
            <a:avLst/>
          </a:prstGeom>
        </p:spPr>
      </p:pic>
    </p:spTree>
    <p:extLst>
      <p:ext uri="{BB962C8B-B14F-4D97-AF65-F5344CB8AC3E}">
        <p14:creationId xmlns:p14="http://schemas.microsoft.com/office/powerpoint/2010/main" val="58546123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490" y="2606917"/>
            <a:ext cx="7926210" cy="886397"/>
          </a:xfrm>
        </p:spPr>
        <p:txBody>
          <a:bodyPr/>
          <a:lstStyle/>
          <a:p>
            <a:r>
              <a:rPr lang="en-US">
                <a:solidFill>
                  <a:srgbClr val="0078D4"/>
                </a:solidFill>
              </a:rPr>
              <a:t>Web Application Demo</a:t>
            </a:r>
            <a:br>
              <a:rPr lang="en-US">
                <a:solidFill>
                  <a:srgbClr val="0078D4"/>
                </a:solidFill>
              </a:rPr>
            </a:br>
            <a:r>
              <a:rPr lang="en-US" sz="2800"/>
              <a:t>Step 4 – Build WebApp to read/visualize data</a:t>
            </a:r>
          </a:p>
        </p:txBody>
      </p:sp>
      <p:sp>
        <p:nvSpPr>
          <p:cNvPr id="3" name="Rectangle 2">
            <a:extLst>
              <a:ext uri="{FF2B5EF4-FFF2-40B4-BE49-F238E27FC236}">
                <a16:creationId xmlns:a16="http://schemas.microsoft.com/office/drawing/2014/main" id="{3192D3CA-7083-468B-A64F-51581C7BBC90}"/>
              </a:ext>
            </a:extLst>
          </p:cNvPr>
          <p:cNvSpPr/>
          <p:nvPr/>
        </p:nvSpPr>
        <p:spPr>
          <a:xfrm>
            <a:off x="910975" y="3717396"/>
            <a:ext cx="6473952" cy="1381077"/>
          </a:xfrm>
          <a:prstGeom prst="rect">
            <a:avLst/>
          </a:prstGeom>
        </p:spPr>
        <p:txBody>
          <a:bodyPr wrap="square">
            <a:noAutofit/>
          </a:bodyPr>
          <a:lstStyle/>
          <a:p>
            <a:pPr marL="342900" indent="-342900">
              <a:buFont typeface="+mj-lt"/>
              <a:buAutoNum type="arabicPeriod"/>
            </a:pPr>
            <a:r>
              <a:rPr lang="en-US" sz="2000">
                <a:gradFill>
                  <a:gsLst>
                    <a:gs pos="2917">
                      <a:schemeClr val="tx1"/>
                    </a:gs>
                    <a:gs pos="30000">
                      <a:schemeClr val="tx1"/>
                    </a:gs>
                  </a:gsLst>
                  <a:lin ang="5400000" scaled="0"/>
                </a:gradFill>
              </a:rPr>
              <a:t>Build a WebApp that can read from the DB using the new Python SDK</a:t>
            </a:r>
          </a:p>
          <a:p>
            <a:pPr marL="342900" indent="-342900">
              <a:buFont typeface="+mj-lt"/>
              <a:buAutoNum type="arabicPeriod"/>
            </a:pPr>
            <a:r>
              <a:rPr lang="en-US" sz="2000">
                <a:gradFill>
                  <a:gsLst>
                    <a:gs pos="2917">
                      <a:schemeClr val="tx1"/>
                    </a:gs>
                    <a:gs pos="30000">
                      <a:schemeClr val="tx1"/>
                    </a:gs>
                  </a:gsLst>
                  <a:lin ang="5400000" scaled="0"/>
                </a:gradFill>
              </a:rPr>
              <a:t>Visualize the data for any public Repo taking a Repo Name or ID</a:t>
            </a:r>
          </a:p>
        </p:txBody>
      </p:sp>
    </p:spTree>
    <p:extLst>
      <p:ext uri="{BB962C8B-B14F-4D97-AF65-F5344CB8AC3E}">
        <p14:creationId xmlns:p14="http://schemas.microsoft.com/office/powerpoint/2010/main" val="3271944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653AEA9-1B84-4B9D-901D-AEBA434F44EC}"/>
              </a:ext>
            </a:extLst>
          </p:cNvPr>
          <p:cNvSpPr>
            <a:spLocks noGrp="1"/>
          </p:cNvSpPr>
          <p:nvPr>
            <p:ph type="title"/>
          </p:nvPr>
        </p:nvSpPr>
        <p:spPr>
          <a:xfrm>
            <a:off x="588263" y="457200"/>
            <a:ext cx="11018520" cy="553998"/>
          </a:xfrm>
        </p:spPr>
        <p:txBody>
          <a:bodyPr/>
          <a:lstStyle/>
          <a:p>
            <a:r>
              <a:rPr lang="en-US"/>
              <a:t>Python is one of the fastest growing languages</a:t>
            </a:r>
          </a:p>
        </p:txBody>
      </p:sp>
      <p:sp>
        <p:nvSpPr>
          <p:cNvPr id="8" name="Rectangle 7">
            <a:extLst>
              <a:ext uri="{FF2B5EF4-FFF2-40B4-BE49-F238E27FC236}">
                <a16:creationId xmlns:a16="http://schemas.microsoft.com/office/drawing/2014/main" id="{0ED7A7B7-2B08-4D7E-9356-DF025505A4BC}"/>
              </a:ext>
            </a:extLst>
          </p:cNvPr>
          <p:cNvSpPr/>
          <p:nvPr/>
        </p:nvSpPr>
        <p:spPr>
          <a:xfrm>
            <a:off x="885873" y="1541362"/>
            <a:ext cx="9847084" cy="523220"/>
          </a:xfrm>
          <a:prstGeom prst="rect">
            <a:avLst/>
          </a:prstGeom>
        </p:spPr>
        <p:txBody>
          <a:bodyPr wrap="square">
            <a:spAutoFit/>
          </a:bodyPr>
          <a:lstStyle/>
          <a:p>
            <a:r>
              <a:rPr lang="en-US" sz="2800"/>
              <a:t>Stack Overflow Survey Results:</a:t>
            </a:r>
          </a:p>
        </p:txBody>
      </p:sp>
      <p:sp>
        <p:nvSpPr>
          <p:cNvPr id="10" name="Rectangle 9">
            <a:extLst>
              <a:ext uri="{FF2B5EF4-FFF2-40B4-BE49-F238E27FC236}">
                <a16:creationId xmlns:a16="http://schemas.microsoft.com/office/drawing/2014/main" id="{AB0CBF60-45BC-459F-9C20-405498A5D600}"/>
              </a:ext>
            </a:extLst>
          </p:cNvPr>
          <p:cNvSpPr/>
          <p:nvPr/>
        </p:nvSpPr>
        <p:spPr>
          <a:xfrm>
            <a:off x="885873" y="3421169"/>
            <a:ext cx="11566358" cy="523220"/>
          </a:xfrm>
          <a:prstGeom prst="rect">
            <a:avLst/>
          </a:prstGeom>
        </p:spPr>
        <p:txBody>
          <a:bodyPr wrap="square">
            <a:spAutoFit/>
          </a:bodyPr>
          <a:lstStyle/>
          <a:p>
            <a:r>
              <a:rPr lang="en-US" sz="2800"/>
              <a:t>Python is used broadly:</a:t>
            </a:r>
          </a:p>
        </p:txBody>
      </p:sp>
      <p:sp>
        <p:nvSpPr>
          <p:cNvPr id="16" name="Rectangle 15">
            <a:extLst>
              <a:ext uri="{FF2B5EF4-FFF2-40B4-BE49-F238E27FC236}">
                <a16:creationId xmlns:a16="http://schemas.microsoft.com/office/drawing/2014/main" id="{8C2CB629-25E7-4F3F-8300-DE2E18929276}"/>
              </a:ext>
            </a:extLst>
          </p:cNvPr>
          <p:cNvSpPr/>
          <p:nvPr/>
        </p:nvSpPr>
        <p:spPr>
          <a:xfrm>
            <a:off x="876300" y="2090622"/>
            <a:ext cx="8153400" cy="461665"/>
          </a:xfrm>
          <a:prstGeom prst="rect">
            <a:avLst/>
          </a:prstGeom>
        </p:spPr>
        <p:txBody>
          <a:bodyPr wrap="square">
            <a:spAutoFit/>
          </a:bodyPr>
          <a:lstStyle/>
          <a:p>
            <a:pPr marL="457200" indent="-457200">
              <a:buFont typeface="Arial" panose="020B0604020202020204" pitchFamily="34" charset="0"/>
              <a:buChar char="•"/>
            </a:pPr>
            <a:r>
              <a:rPr lang="en-US" sz="2400"/>
              <a:t>2016 - 5</a:t>
            </a:r>
            <a:r>
              <a:rPr lang="en-US" sz="2400" baseline="30000"/>
              <a:t>th</a:t>
            </a:r>
            <a:r>
              <a:rPr lang="en-US" sz="2400"/>
              <a:t> most popular coding language</a:t>
            </a:r>
          </a:p>
        </p:txBody>
      </p:sp>
      <p:sp>
        <p:nvSpPr>
          <p:cNvPr id="17" name="Rectangle 16">
            <a:extLst>
              <a:ext uri="{FF2B5EF4-FFF2-40B4-BE49-F238E27FC236}">
                <a16:creationId xmlns:a16="http://schemas.microsoft.com/office/drawing/2014/main" id="{41A6CEC8-446A-4A7B-8036-F6645BCDF7EB}"/>
              </a:ext>
            </a:extLst>
          </p:cNvPr>
          <p:cNvSpPr/>
          <p:nvPr/>
        </p:nvSpPr>
        <p:spPr>
          <a:xfrm>
            <a:off x="876300" y="2516773"/>
            <a:ext cx="8571514" cy="461665"/>
          </a:xfrm>
          <a:prstGeom prst="rect">
            <a:avLst/>
          </a:prstGeom>
        </p:spPr>
        <p:txBody>
          <a:bodyPr wrap="none">
            <a:spAutoFit/>
          </a:bodyPr>
          <a:lstStyle/>
          <a:p>
            <a:pPr marL="457200" indent="-457200">
              <a:buFont typeface="Arial" panose="020B0604020202020204" pitchFamily="34" charset="0"/>
              <a:buChar char="•"/>
            </a:pPr>
            <a:r>
              <a:rPr lang="en-US" sz="2400"/>
              <a:t>2019 - 2</a:t>
            </a:r>
            <a:r>
              <a:rPr lang="en-US" sz="2400" baseline="30000"/>
              <a:t>nd</a:t>
            </a:r>
            <a:r>
              <a:rPr lang="en-US" sz="2400"/>
              <a:t> most popular coding language after JavaScript </a:t>
            </a:r>
          </a:p>
        </p:txBody>
      </p:sp>
      <p:sp>
        <p:nvSpPr>
          <p:cNvPr id="18" name="Rectangle 17">
            <a:extLst>
              <a:ext uri="{FF2B5EF4-FFF2-40B4-BE49-F238E27FC236}">
                <a16:creationId xmlns:a16="http://schemas.microsoft.com/office/drawing/2014/main" id="{E70207E0-01F2-4572-A1E4-53F1AB9B96AA}"/>
              </a:ext>
            </a:extLst>
          </p:cNvPr>
          <p:cNvSpPr/>
          <p:nvPr/>
        </p:nvSpPr>
        <p:spPr>
          <a:xfrm>
            <a:off x="876300" y="3938885"/>
            <a:ext cx="6096000" cy="1354217"/>
          </a:xfrm>
          <a:prstGeom prst="rect">
            <a:avLst/>
          </a:prstGeom>
        </p:spPr>
        <p:txBody>
          <a:bodyPr>
            <a:spAutoFit/>
          </a:bodyPr>
          <a:lstStyle/>
          <a:p>
            <a:pPr marL="457200" indent="-457200">
              <a:spcAft>
                <a:spcPts val="600"/>
              </a:spcAft>
              <a:buFont typeface="Arial" panose="020B0604020202020204" pitchFamily="34" charset="0"/>
              <a:buChar char="•"/>
            </a:pPr>
            <a:r>
              <a:rPr lang="en-US" sz="2400"/>
              <a:t>Data processing</a:t>
            </a:r>
          </a:p>
          <a:p>
            <a:pPr marL="457200" indent="-457200">
              <a:spcAft>
                <a:spcPts val="600"/>
              </a:spcAft>
              <a:buFont typeface="Arial" panose="020B0604020202020204" pitchFamily="34" charset="0"/>
              <a:buChar char="•"/>
            </a:pPr>
            <a:r>
              <a:rPr lang="en-US" sz="2400"/>
              <a:t>Machine Learning</a:t>
            </a:r>
          </a:p>
          <a:p>
            <a:pPr marL="457200" indent="-457200">
              <a:spcAft>
                <a:spcPts val="600"/>
              </a:spcAft>
              <a:buFont typeface="Arial" panose="020B0604020202020204" pitchFamily="34" charset="0"/>
              <a:buChar char="•"/>
            </a:pPr>
            <a:r>
              <a:rPr lang="en-US" sz="2400"/>
              <a:t>Web Applications</a:t>
            </a:r>
          </a:p>
        </p:txBody>
      </p:sp>
    </p:spTree>
    <p:extLst>
      <p:ext uri="{BB962C8B-B14F-4D97-AF65-F5344CB8AC3E}">
        <p14:creationId xmlns:p14="http://schemas.microsoft.com/office/powerpoint/2010/main" val="10381040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P spid="17" grpId="0"/>
      <p:bldP spid="1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DABCF31-4F6E-4E94-8207-3674D332441A}"/>
              </a:ext>
            </a:extLst>
          </p:cNvPr>
          <p:cNvSpPr>
            <a:spLocks noGrp="1"/>
          </p:cNvSpPr>
          <p:nvPr>
            <p:ph type="title"/>
          </p:nvPr>
        </p:nvSpPr>
        <p:spPr/>
        <p:txBody>
          <a:bodyPr/>
          <a:lstStyle/>
          <a:p>
            <a:r>
              <a:rPr lang="en-US"/>
              <a:t>Demo Learnings</a:t>
            </a:r>
          </a:p>
        </p:txBody>
      </p:sp>
      <p:sp>
        <p:nvSpPr>
          <p:cNvPr id="4" name="Text Placeholder 5">
            <a:extLst>
              <a:ext uri="{FF2B5EF4-FFF2-40B4-BE49-F238E27FC236}">
                <a16:creationId xmlns:a16="http://schemas.microsoft.com/office/drawing/2014/main" id="{B78F85CF-1ED8-475E-A1D9-C70AAC5C9AAC}"/>
              </a:ext>
            </a:extLst>
          </p:cNvPr>
          <p:cNvSpPr txBox="1">
            <a:spLocks/>
          </p:cNvSpPr>
          <p:nvPr/>
        </p:nvSpPr>
        <p:spPr>
          <a:xfrm>
            <a:off x="610919" y="1581159"/>
            <a:ext cx="11581081" cy="306545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lvl="1" indent="-342900">
              <a:spcAft>
                <a:spcPts val="1200"/>
              </a:spcAft>
              <a:buFont typeface="Arial" panose="020B0604020202020204" pitchFamily="34" charset="0"/>
              <a:buChar char="•"/>
            </a:pPr>
            <a:r>
              <a:rPr lang="en-US" sz="2800"/>
              <a:t>VS Code’s App Service Extension let’s you create, deploy, and configure your web app without leaving your coding environment!</a:t>
            </a:r>
          </a:p>
          <a:p>
            <a:pPr marL="571500" lvl="1" indent="-342900">
              <a:spcAft>
                <a:spcPts val="1200"/>
              </a:spcAft>
              <a:buFont typeface="Arial" panose="020B0604020202020204" pitchFamily="34" charset="0"/>
              <a:buChar char="•"/>
            </a:pPr>
            <a:r>
              <a:rPr lang="en-US" sz="2800"/>
              <a:t>Using the </a:t>
            </a:r>
            <a:r>
              <a:rPr lang="en-US" sz="2800" err="1"/>
              <a:t>CosmosDB</a:t>
            </a:r>
            <a:r>
              <a:rPr lang="en-US" sz="2800"/>
              <a:t> extension, we can create new containers for our DB and view individual records</a:t>
            </a:r>
          </a:p>
          <a:p>
            <a:pPr marL="571500" lvl="1" indent="-342900">
              <a:spcAft>
                <a:spcPts val="1200"/>
              </a:spcAft>
              <a:buFont typeface="Arial" panose="020B0604020202020204" pitchFamily="34" charset="0"/>
              <a:buChar char="•"/>
            </a:pPr>
            <a:r>
              <a:rPr lang="en-US" sz="2800"/>
              <a:t>Azure App Service let’s us host </a:t>
            </a:r>
            <a:r>
              <a:rPr lang="en-US" sz="2800" err="1"/>
              <a:t>WebApps</a:t>
            </a:r>
            <a:r>
              <a:rPr lang="en-US" sz="2800"/>
              <a:t> without any of the overheard or maintenance </a:t>
            </a:r>
          </a:p>
        </p:txBody>
      </p:sp>
    </p:spTree>
    <p:extLst>
      <p:ext uri="{BB962C8B-B14F-4D97-AF65-F5344CB8AC3E}">
        <p14:creationId xmlns:p14="http://schemas.microsoft.com/office/powerpoint/2010/main" val="48195880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A5343-F421-439F-BCD9-CC0830B81AB6}"/>
              </a:ext>
            </a:extLst>
          </p:cNvPr>
          <p:cNvSpPr>
            <a:spLocks noGrp="1"/>
          </p:cNvSpPr>
          <p:nvPr>
            <p:ph type="title"/>
          </p:nvPr>
        </p:nvSpPr>
        <p:spPr/>
        <p:txBody>
          <a:bodyPr/>
          <a:lstStyle/>
          <a:p>
            <a:r>
              <a:rPr lang="en-US"/>
              <a:t>Summary</a:t>
            </a:r>
          </a:p>
        </p:txBody>
      </p:sp>
      <p:sp>
        <p:nvSpPr>
          <p:cNvPr id="3" name="Text Placeholder 2">
            <a:extLst>
              <a:ext uri="{FF2B5EF4-FFF2-40B4-BE49-F238E27FC236}">
                <a16:creationId xmlns:a16="http://schemas.microsoft.com/office/drawing/2014/main" id="{49AAAABB-CAAA-4D23-94E4-049EC658A572}"/>
              </a:ext>
            </a:extLst>
          </p:cNvPr>
          <p:cNvSpPr>
            <a:spLocks noGrp="1"/>
          </p:cNvSpPr>
          <p:nvPr>
            <p:ph type="body" sz="quarter" idx="10"/>
          </p:nvPr>
        </p:nvSpPr>
        <p:spPr>
          <a:xfrm>
            <a:off x="586390" y="1383570"/>
            <a:ext cx="11018520" cy="3964162"/>
          </a:xfrm>
        </p:spPr>
        <p:txBody>
          <a:bodyPr/>
          <a:lstStyle/>
          <a:p>
            <a:pPr marL="457200" indent="-457200">
              <a:buFont typeface="Arial" panose="020B0604020202020204" pitchFamily="34" charset="0"/>
              <a:buChar char="•"/>
            </a:pPr>
            <a:r>
              <a:rPr lang="en-US" dirty="0"/>
              <a:t>The new Python SDK is idiomatic and consistent across services</a:t>
            </a:r>
          </a:p>
          <a:p>
            <a:pPr marL="457200" indent="-457200">
              <a:buFont typeface="Arial" panose="020B0604020202020204" pitchFamily="34" charset="0"/>
              <a:buChar char="•"/>
            </a:pPr>
            <a:r>
              <a:rPr lang="en-US" dirty="0"/>
              <a:t>With VS Code, your development cycles are even faster thanks to key integrations</a:t>
            </a:r>
          </a:p>
          <a:p>
            <a:pPr marL="457200" indent="-457200">
              <a:buFont typeface="Arial" panose="020B0604020202020204" pitchFamily="34" charset="0"/>
              <a:buChar char="•"/>
            </a:pPr>
            <a:r>
              <a:rPr lang="en-US" dirty="0"/>
              <a:t>Azure is a powerful cloud for Python applications</a:t>
            </a:r>
          </a:p>
          <a:p>
            <a:pPr marL="457200" indent="-457200">
              <a:buFont typeface="Arial" panose="020B0604020202020204" pitchFamily="34" charset="0"/>
              <a:buChar char="•"/>
            </a:pPr>
            <a:endParaRPr lang="en-US" dirty="0"/>
          </a:p>
          <a:p>
            <a:r>
              <a:rPr lang="en-US" u="sng" dirty="0"/>
              <a:t>Resources</a:t>
            </a:r>
          </a:p>
          <a:p>
            <a:pPr marL="457200" indent="-457200">
              <a:buFont typeface="Arial" panose="020B0604020202020204" pitchFamily="34" charset="0"/>
              <a:buChar char="•"/>
            </a:pPr>
            <a:r>
              <a:rPr lang="en-US" dirty="0"/>
              <a:t>GitHub Repo + Slides 	</a:t>
            </a:r>
            <a:r>
              <a:rPr lang="en-US" dirty="0">
                <a:hlinkClick r:id="rId3"/>
              </a:rPr>
              <a:t>aka.ms/</a:t>
            </a:r>
            <a:r>
              <a:rPr lang="en-US" u="sng" dirty="0">
                <a:hlinkClick r:id="rId3"/>
              </a:rPr>
              <a:t>ignite2019_pythonvscode</a:t>
            </a:r>
            <a:endParaRPr lang="en-US" dirty="0"/>
          </a:p>
          <a:p>
            <a:pPr marL="457200" indent="-457200">
              <a:buFont typeface="Arial" panose="020B0604020202020204" pitchFamily="34" charset="0"/>
              <a:buChar char="•"/>
            </a:pPr>
            <a:r>
              <a:rPr lang="en-US" dirty="0"/>
              <a:t>Python blog 			</a:t>
            </a:r>
            <a:r>
              <a:rPr lang="en-US" dirty="0">
                <a:hlinkClick r:id="rId4"/>
              </a:rPr>
              <a:t>aka.ms/</a:t>
            </a:r>
            <a:r>
              <a:rPr lang="en-US" dirty="0" err="1">
                <a:hlinkClick r:id="rId4"/>
              </a:rPr>
              <a:t>pythonblog</a:t>
            </a:r>
            <a:endParaRPr lang="en-US" dirty="0"/>
          </a:p>
        </p:txBody>
      </p:sp>
    </p:spTree>
    <p:extLst>
      <p:ext uri="{BB962C8B-B14F-4D97-AF65-F5344CB8AC3E}">
        <p14:creationId xmlns:p14="http://schemas.microsoft.com/office/powerpoint/2010/main" val="199362213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26F1C-8543-4902-A5B6-74DAA2DC087A}"/>
              </a:ext>
            </a:extLst>
          </p:cNvPr>
          <p:cNvSpPr>
            <a:spLocks noGrp="1"/>
          </p:cNvSpPr>
          <p:nvPr>
            <p:ph type="title"/>
          </p:nvPr>
        </p:nvSpPr>
        <p:spPr/>
        <p:txBody>
          <a:bodyPr/>
          <a:lstStyle/>
          <a:p>
            <a:r>
              <a:rPr lang="en-US"/>
              <a:t>Python on Azure</a:t>
            </a:r>
          </a:p>
        </p:txBody>
      </p:sp>
      <p:sp>
        <p:nvSpPr>
          <p:cNvPr id="3" name="Text Placeholder 2">
            <a:extLst>
              <a:ext uri="{FF2B5EF4-FFF2-40B4-BE49-F238E27FC236}">
                <a16:creationId xmlns:a16="http://schemas.microsoft.com/office/drawing/2014/main" id="{56CDC41D-B8D1-447E-94AE-65128ADD1949}"/>
              </a:ext>
            </a:extLst>
          </p:cNvPr>
          <p:cNvSpPr>
            <a:spLocks noGrp="1"/>
          </p:cNvSpPr>
          <p:nvPr>
            <p:ph type="body" sz="quarter" idx="10"/>
          </p:nvPr>
        </p:nvSpPr>
        <p:spPr>
          <a:xfrm>
            <a:off x="544061" y="4563329"/>
            <a:ext cx="11018520" cy="1415772"/>
          </a:xfrm>
        </p:spPr>
        <p:txBody>
          <a:bodyPr numCol="3"/>
          <a:lstStyle/>
          <a:p>
            <a:pPr lvl="1"/>
            <a:r>
              <a:rPr lang="en-US" b="1">
                <a:solidFill>
                  <a:srgbClr val="0078D4"/>
                </a:solidFill>
              </a:rPr>
              <a:t>Data processing</a:t>
            </a:r>
          </a:p>
          <a:p>
            <a:pPr marL="571500" lvl="1" indent="-342900">
              <a:buFont typeface="Arial" panose="020B0604020202020204" pitchFamily="34" charset="0"/>
              <a:buChar char="•"/>
            </a:pPr>
            <a:r>
              <a:rPr lang="en-US"/>
              <a:t>Azure Functions</a:t>
            </a:r>
          </a:p>
          <a:p>
            <a:pPr marL="571500" lvl="1" indent="-342900">
              <a:buFont typeface="Arial" panose="020B0604020202020204" pitchFamily="34" charset="0"/>
              <a:buChar char="•"/>
            </a:pPr>
            <a:r>
              <a:rPr lang="en-US"/>
              <a:t>Azure Blob Storage</a:t>
            </a:r>
          </a:p>
          <a:p>
            <a:pPr marL="571500" lvl="1" indent="-342900">
              <a:buFont typeface="Arial" panose="020B0604020202020204" pitchFamily="34" charset="0"/>
              <a:buChar char="•"/>
            </a:pPr>
            <a:r>
              <a:rPr lang="en-US"/>
              <a:t>Cosmos DB</a:t>
            </a:r>
          </a:p>
          <a:p>
            <a:pPr lvl="1"/>
            <a:r>
              <a:rPr lang="en-US" b="1">
                <a:solidFill>
                  <a:srgbClr val="0078D4"/>
                </a:solidFill>
              </a:rPr>
              <a:t>Machine learning</a:t>
            </a:r>
          </a:p>
          <a:p>
            <a:pPr marL="571500" lvl="1" indent="-342900">
              <a:buFont typeface="Arial" panose="020B0604020202020204" pitchFamily="34" charset="0"/>
              <a:buChar char="•"/>
            </a:pPr>
            <a:r>
              <a:rPr lang="en-US"/>
              <a:t>Cognitive Services</a:t>
            </a:r>
          </a:p>
          <a:p>
            <a:pPr lvl="1"/>
            <a:endParaRPr lang="en-US"/>
          </a:p>
          <a:p>
            <a:pPr lvl="1"/>
            <a:endParaRPr lang="en-US"/>
          </a:p>
          <a:p>
            <a:pPr lvl="1"/>
            <a:r>
              <a:rPr lang="en-US" b="1">
                <a:solidFill>
                  <a:srgbClr val="0078D4"/>
                </a:solidFill>
              </a:rPr>
              <a:t>Web development</a:t>
            </a:r>
          </a:p>
          <a:p>
            <a:pPr marL="571500" lvl="1" indent="-342900">
              <a:buFont typeface="Arial" panose="020B0604020202020204" pitchFamily="34" charset="0"/>
              <a:buChar char="•"/>
            </a:pPr>
            <a:r>
              <a:rPr lang="en-US"/>
              <a:t>Azure App Service</a:t>
            </a:r>
          </a:p>
        </p:txBody>
      </p:sp>
      <p:pic>
        <p:nvPicPr>
          <p:cNvPr id="4" name="Picture 2" descr="Image result for azure functions logo">
            <a:extLst>
              <a:ext uri="{FF2B5EF4-FFF2-40B4-BE49-F238E27FC236}">
                <a16:creationId xmlns:a16="http://schemas.microsoft.com/office/drawing/2014/main" id="{AFF75120-ACFA-4ACA-9DA7-294D200866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216" r="14726"/>
          <a:stretch/>
        </p:blipFill>
        <p:spPr bwMode="auto">
          <a:xfrm>
            <a:off x="624113" y="4947600"/>
            <a:ext cx="381357" cy="304602"/>
          </a:xfrm>
          <a:prstGeom prst="rect">
            <a:avLst/>
          </a:prstGeom>
          <a:solidFill>
            <a:srgbClr val="FFFFFF"/>
          </a:solidFill>
        </p:spPr>
      </p:pic>
      <p:pic>
        <p:nvPicPr>
          <p:cNvPr id="5" name="Picture 2" descr="Image result for cognitive services icon">
            <a:extLst>
              <a:ext uri="{FF2B5EF4-FFF2-40B4-BE49-F238E27FC236}">
                <a16:creationId xmlns:a16="http://schemas.microsoft.com/office/drawing/2014/main" id="{9D93A91A-DD71-41FD-AF73-38E80B9D2B1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692" b="9533"/>
          <a:stretch/>
        </p:blipFill>
        <p:spPr bwMode="auto">
          <a:xfrm>
            <a:off x="4320687" y="4944052"/>
            <a:ext cx="347567" cy="274762"/>
          </a:xfrm>
          <a:prstGeom prst="rect">
            <a:avLst/>
          </a:prstGeom>
          <a:solidFill>
            <a:srgbClr val="FFFFFF"/>
          </a:solidFill>
        </p:spPr>
      </p:pic>
      <p:pic>
        <p:nvPicPr>
          <p:cNvPr id="6" name="Picture 2" descr="Image result for cosmos db logo">
            <a:extLst>
              <a:ext uri="{FF2B5EF4-FFF2-40B4-BE49-F238E27FC236}">
                <a16:creationId xmlns:a16="http://schemas.microsoft.com/office/drawing/2014/main" id="{3A2D3700-E73F-4969-A483-E64437B002A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569" r="11331"/>
          <a:stretch/>
        </p:blipFill>
        <p:spPr bwMode="auto">
          <a:xfrm>
            <a:off x="646003" y="5691600"/>
            <a:ext cx="337576" cy="267266"/>
          </a:xfrm>
          <a:prstGeom prst="rect">
            <a:avLst/>
          </a:prstGeom>
          <a:solidFill>
            <a:srgbClr val="FFFFFF"/>
          </a:solidFill>
        </p:spPr>
      </p:pic>
      <p:pic>
        <p:nvPicPr>
          <p:cNvPr id="1026" name="Picture 2" descr="Image result for azure blob storage logo">
            <a:extLst>
              <a:ext uri="{FF2B5EF4-FFF2-40B4-BE49-F238E27FC236}">
                <a16:creationId xmlns:a16="http://schemas.microsoft.com/office/drawing/2014/main" id="{21100C74-4A39-41E1-8F5B-90E3BD9762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810" y="5311239"/>
            <a:ext cx="321963" cy="3219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lated image">
            <a:extLst>
              <a:ext uri="{FF2B5EF4-FFF2-40B4-BE49-F238E27FC236}">
                <a16:creationId xmlns:a16="http://schemas.microsoft.com/office/drawing/2014/main" id="{6F15EF32-4A07-49F8-917F-6219D86A9C0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513" r="11377"/>
          <a:stretch/>
        </p:blipFill>
        <p:spPr bwMode="auto">
          <a:xfrm>
            <a:off x="7997005" y="4914596"/>
            <a:ext cx="342754" cy="31855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760F873F-63AC-4774-9CF5-D3905C98DAD6}"/>
              </a:ext>
            </a:extLst>
          </p:cNvPr>
          <p:cNvSpPr/>
          <p:nvPr/>
        </p:nvSpPr>
        <p:spPr>
          <a:xfrm>
            <a:off x="3561909" y="6156273"/>
            <a:ext cx="5068182" cy="363946"/>
          </a:xfrm>
          <a:prstGeom prst="rect">
            <a:avLst/>
          </a:prstGeom>
        </p:spPr>
        <p:txBody>
          <a:bodyPr wrap="none">
            <a:spAutoFit/>
          </a:bodyPr>
          <a:lstStyle/>
          <a:p>
            <a:r>
              <a:rPr lang="en-US" b="1"/>
              <a:t>Learn More: </a:t>
            </a:r>
            <a:r>
              <a:rPr lang="en-US">
                <a:hlinkClick r:id="rId8"/>
              </a:rPr>
              <a:t>https://azure.microsoft.com/python</a:t>
            </a:r>
            <a:endParaRPr lang="en-US"/>
          </a:p>
        </p:txBody>
      </p:sp>
      <p:sp>
        <p:nvSpPr>
          <p:cNvPr id="11" name="Rectangle 10">
            <a:extLst>
              <a:ext uri="{FF2B5EF4-FFF2-40B4-BE49-F238E27FC236}">
                <a16:creationId xmlns:a16="http://schemas.microsoft.com/office/drawing/2014/main" id="{612103F1-72EC-41E8-9880-2E2117E14A1E}"/>
              </a:ext>
            </a:extLst>
          </p:cNvPr>
          <p:cNvSpPr/>
          <p:nvPr/>
        </p:nvSpPr>
        <p:spPr>
          <a:xfrm>
            <a:off x="873580" y="1541362"/>
            <a:ext cx="10586357" cy="1323439"/>
          </a:xfrm>
          <a:prstGeom prst="rect">
            <a:avLst/>
          </a:prstGeom>
        </p:spPr>
        <p:txBody>
          <a:bodyPr wrap="square">
            <a:spAutoFit/>
          </a:bodyPr>
          <a:lstStyle/>
          <a:p>
            <a:r>
              <a:rPr lang="en-US" sz="2800"/>
              <a:t>Python is a first-class language, supported by almost every service</a:t>
            </a:r>
          </a:p>
          <a:p>
            <a:pPr marL="342900" indent="-342900">
              <a:buFont typeface="Arial" panose="020B0604020202020204" pitchFamily="34" charset="0"/>
              <a:buChar char="•"/>
            </a:pPr>
            <a:endParaRPr lang="en-US" sz="2400"/>
          </a:p>
          <a:p>
            <a:r>
              <a:rPr lang="en-US" sz="2800"/>
              <a:t>Offers a robust free-trial offering on many of the core services</a:t>
            </a:r>
            <a:endParaRPr lang="en-US" sz="2800" b="1"/>
          </a:p>
        </p:txBody>
      </p:sp>
      <p:sp>
        <p:nvSpPr>
          <p:cNvPr id="13" name="Rectangle 12">
            <a:extLst>
              <a:ext uri="{FF2B5EF4-FFF2-40B4-BE49-F238E27FC236}">
                <a16:creationId xmlns:a16="http://schemas.microsoft.com/office/drawing/2014/main" id="{A2BD8581-797A-4408-86F3-D2706E925BBB}"/>
              </a:ext>
            </a:extLst>
          </p:cNvPr>
          <p:cNvSpPr/>
          <p:nvPr/>
        </p:nvSpPr>
        <p:spPr>
          <a:xfrm>
            <a:off x="0" y="3852230"/>
            <a:ext cx="12192000" cy="523220"/>
          </a:xfrm>
          <a:prstGeom prst="rect">
            <a:avLst/>
          </a:prstGeom>
        </p:spPr>
        <p:txBody>
          <a:bodyPr wrap="square">
            <a:spAutoFit/>
          </a:bodyPr>
          <a:lstStyle/>
          <a:p>
            <a:pPr algn="ctr"/>
            <a:r>
              <a:rPr lang="en-US" sz="2800" b="1"/>
              <a:t>Services we’ll use in today’s session</a:t>
            </a:r>
          </a:p>
        </p:txBody>
      </p:sp>
    </p:spTree>
    <p:extLst>
      <p:ext uri="{BB962C8B-B14F-4D97-AF65-F5344CB8AC3E}">
        <p14:creationId xmlns:p14="http://schemas.microsoft.com/office/powerpoint/2010/main" val="12662877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fade">
                                      <p:cBhvr>
                                        <p:cTn id="25" dur="500"/>
                                        <p:tgtEl>
                                          <p:spTgt spid="3">
                                            <p:txEl>
                                              <p:pRg st="8" end="8"/>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9" end="9"/>
                                            </p:txEl>
                                          </p:spTgt>
                                        </p:tgtEl>
                                        <p:attrNameLst>
                                          <p:attrName>style.visibility</p:attrName>
                                        </p:attrNameLst>
                                      </p:cBhvr>
                                      <p:to>
                                        <p:strVal val="visible"/>
                                      </p:to>
                                    </p:set>
                                    <p:animEffect transition="in" filter="fade">
                                      <p:cBhvr>
                                        <p:cTn id="28" dur="500"/>
                                        <p:tgtEl>
                                          <p:spTgt spid="3">
                                            <p:txEl>
                                              <p:pRg st="9" end="9"/>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10"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10" presetClass="entr" presetSubtype="0" fill="hold" nodeType="withEffect">
                                  <p:stCondLst>
                                    <p:cond delay="0"/>
                                  </p:stCondLst>
                                  <p:childTnLst>
                                    <p:set>
                                      <p:cBhvr>
                                        <p:cTn id="39" dur="1" fill="hold">
                                          <p:stCondLst>
                                            <p:cond delay="0"/>
                                          </p:stCondLst>
                                        </p:cTn>
                                        <p:tgtEl>
                                          <p:spTgt spid="1026"/>
                                        </p:tgtEl>
                                        <p:attrNameLst>
                                          <p:attrName>style.visibility</p:attrName>
                                        </p:attrNameLst>
                                      </p:cBhvr>
                                      <p:to>
                                        <p:strVal val="visible"/>
                                      </p:to>
                                    </p:set>
                                    <p:animEffect transition="in" filter="fade">
                                      <p:cBhvr>
                                        <p:cTn id="40" dur="500"/>
                                        <p:tgtEl>
                                          <p:spTgt spid="1026"/>
                                        </p:tgtEl>
                                      </p:cBhvr>
                                    </p:animEffect>
                                  </p:childTnLst>
                                </p:cTn>
                              </p:par>
                              <p:par>
                                <p:cTn id="41" presetID="10" presetClass="entr" presetSubtype="0" fill="hold" nodeType="withEffect">
                                  <p:stCondLst>
                                    <p:cond delay="0"/>
                                  </p:stCondLst>
                                  <p:childTnLst>
                                    <p:set>
                                      <p:cBhvr>
                                        <p:cTn id="42" dur="1" fill="hold">
                                          <p:stCondLst>
                                            <p:cond delay="0"/>
                                          </p:stCondLst>
                                        </p:cTn>
                                        <p:tgtEl>
                                          <p:spTgt spid="1030"/>
                                        </p:tgtEl>
                                        <p:attrNameLst>
                                          <p:attrName>style.visibility</p:attrName>
                                        </p:attrNameLst>
                                      </p:cBhvr>
                                      <p:to>
                                        <p:strVal val="visible"/>
                                      </p:to>
                                    </p:set>
                                    <p:animEffect transition="in" filter="fade">
                                      <p:cBhvr>
                                        <p:cTn id="43" dur="500"/>
                                        <p:tgtEl>
                                          <p:spTgt spid="10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26F1C-8543-4902-A5B6-74DAA2DC087A}"/>
              </a:ext>
            </a:extLst>
          </p:cNvPr>
          <p:cNvSpPr>
            <a:spLocks noGrp="1"/>
          </p:cNvSpPr>
          <p:nvPr>
            <p:ph type="title"/>
          </p:nvPr>
        </p:nvSpPr>
        <p:spPr>
          <a:xfrm>
            <a:off x="588263" y="457200"/>
            <a:ext cx="11018520" cy="553998"/>
          </a:xfrm>
        </p:spPr>
        <p:txBody>
          <a:bodyPr/>
          <a:lstStyle/>
          <a:p>
            <a:r>
              <a:rPr lang="en-US"/>
              <a:t>New Python SDK released on Tuesday </a:t>
            </a:r>
          </a:p>
        </p:txBody>
      </p:sp>
      <p:sp>
        <p:nvSpPr>
          <p:cNvPr id="3" name="Text Placeholder 2">
            <a:extLst>
              <a:ext uri="{FF2B5EF4-FFF2-40B4-BE49-F238E27FC236}">
                <a16:creationId xmlns:a16="http://schemas.microsoft.com/office/drawing/2014/main" id="{56CDC41D-B8D1-447E-94AE-65128ADD1949}"/>
              </a:ext>
            </a:extLst>
          </p:cNvPr>
          <p:cNvSpPr>
            <a:spLocks noGrp="1"/>
          </p:cNvSpPr>
          <p:nvPr>
            <p:ph type="body" sz="quarter" idx="10"/>
          </p:nvPr>
        </p:nvSpPr>
        <p:spPr>
          <a:xfrm>
            <a:off x="491140" y="1307026"/>
            <a:ext cx="11018520" cy="5296835"/>
          </a:xfrm>
        </p:spPr>
        <p:txBody>
          <a:bodyPr/>
          <a:lstStyle/>
          <a:p>
            <a:pPr lvl="1">
              <a:spcAft>
                <a:spcPts val="600"/>
              </a:spcAft>
            </a:pPr>
            <a:r>
              <a:rPr lang="en-US" sz="2800" dirty="0"/>
              <a:t>Azure Python SDK completely re-written for ease of use and improved productivity</a:t>
            </a:r>
          </a:p>
          <a:p>
            <a:pPr marL="571500" lvl="1" indent="-342900">
              <a:buFont typeface="Arial" panose="020B0604020202020204" pitchFamily="34" charset="0"/>
              <a:buChar char="•"/>
            </a:pPr>
            <a:r>
              <a:rPr lang="en-US" sz="2400" b="1" dirty="0"/>
              <a:t>Consistently</a:t>
            </a:r>
            <a:r>
              <a:rPr lang="en-US" sz="2400" dirty="0"/>
              <a:t> written</a:t>
            </a:r>
          </a:p>
          <a:p>
            <a:pPr marL="571500" lvl="1" indent="-342900">
              <a:buFont typeface="Arial" panose="020B0604020202020204" pitchFamily="34" charset="0"/>
              <a:buChar char="•"/>
            </a:pPr>
            <a:r>
              <a:rPr lang="en-US" sz="2400" b="1" dirty="0"/>
              <a:t>Idiomatic </a:t>
            </a:r>
            <a:r>
              <a:rPr lang="en-US" sz="2400" dirty="0"/>
              <a:t>to Python</a:t>
            </a:r>
          </a:p>
          <a:p>
            <a:pPr marL="571500" lvl="1" indent="-342900">
              <a:buFont typeface="Arial" panose="020B0604020202020204" pitchFamily="34" charset="0"/>
              <a:buChar char="•"/>
            </a:pPr>
            <a:r>
              <a:rPr lang="en-US" sz="2400" b="1" dirty="0"/>
              <a:t>Well documented </a:t>
            </a:r>
            <a:r>
              <a:rPr lang="en-US" sz="2400" dirty="0"/>
              <a:t>in a single GitHub repo</a:t>
            </a:r>
          </a:p>
          <a:p>
            <a:pPr lvl="1"/>
            <a:endParaRPr lang="en-US" sz="1600" dirty="0"/>
          </a:p>
          <a:p>
            <a:pPr lvl="1"/>
            <a:r>
              <a:rPr lang="en-US" sz="2800" dirty="0"/>
              <a:t>What’s Available Today?</a:t>
            </a:r>
          </a:p>
          <a:p>
            <a:pPr marL="571500" lvl="1" indent="-342900">
              <a:buFont typeface="Arial" panose="020B0604020202020204" pitchFamily="34" charset="0"/>
              <a:buChar char="•"/>
            </a:pPr>
            <a:r>
              <a:rPr lang="en-US" sz="2400" dirty="0"/>
              <a:t>Generally Available: Storage, Identity, Key Vault</a:t>
            </a:r>
          </a:p>
          <a:p>
            <a:pPr marL="571500" lvl="1" indent="-342900">
              <a:buFont typeface="Arial" panose="020B0604020202020204" pitchFamily="34" charset="0"/>
              <a:buChar char="•"/>
            </a:pPr>
            <a:r>
              <a:rPr lang="en-US" sz="2400" dirty="0"/>
              <a:t>Preview: </a:t>
            </a:r>
            <a:r>
              <a:rPr lang="en-US" sz="2400" dirty="0" err="1"/>
              <a:t>CosmosDB</a:t>
            </a:r>
            <a:r>
              <a:rPr lang="en-US" sz="2400" dirty="0"/>
              <a:t> (GA-Dec), Event Hubs (GA-Dec)</a:t>
            </a:r>
          </a:p>
          <a:p>
            <a:pPr marL="571500" lvl="1" indent="-342900">
              <a:buFont typeface="Arial" panose="020B0604020202020204" pitchFamily="34" charset="0"/>
              <a:buChar char="•"/>
            </a:pPr>
            <a:endParaRPr lang="en-US" sz="2400" dirty="0"/>
          </a:p>
          <a:p>
            <a:pPr lvl="1"/>
            <a:r>
              <a:rPr lang="en-US" sz="2400" dirty="0"/>
              <a:t>Release Details: </a:t>
            </a:r>
            <a:r>
              <a:rPr lang="en-US" sz="2400" u="sng" dirty="0">
                <a:hlinkClick r:id="rId3"/>
              </a:rPr>
              <a:t>aka.ms/</a:t>
            </a:r>
            <a:r>
              <a:rPr lang="en-US" sz="2400" u="sng" dirty="0" err="1">
                <a:hlinkClick r:id="rId3"/>
              </a:rPr>
              <a:t>SDKrelease</a:t>
            </a:r>
            <a:endParaRPr lang="en-US" sz="2400" u="sng" dirty="0"/>
          </a:p>
          <a:p>
            <a:pPr lvl="1"/>
            <a:r>
              <a:rPr lang="en-US" sz="2400" dirty="0"/>
              <a:t>Theater Session: </a:t>
            </a:r>
            <a:r>
              <a:rPr lang="en-US" sz="2400" u="sng" dirty="0">
                <a:hlinkClick r:id="rId4"/>
              </a:rPr>
              <a:t>aka.ms/</a:t>
            </a:r>
            <a:r>
              <a:rPr lang="en-US" sz="2400" u="sng" dirty="0" err="1">
                <a:hlinkClick r:id="rId4"/>
              </a:rPr>
              <a:t>pythonsdktalk</a:t>
            </a:r>
            <a:endParaRPr lang="en-US" sz="2400" u="sng" dirty="0"/>
          </a:p>
        </p:txBody>
      </p:sp>
    </p:spTree>
    <p:extLst>
      <p:ext uri="{BB962C8B-B14F-4D97-AF65-F5344CB8AC3E}">
        <p14:creationId xmlns:p14="http://schemas.microsoft.com/office/powerpoint/2010/main" val="8161647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3CCDC-9C07-44AE-935E-46E8EA2E101E}"/>
              </a:ext>
            </a:extLst>
          </p:cNvPr>
          <p:cNvSpPr>
            <a:spLocks noGrp="1"/>
          </p:cNvSpPr>
          <p:nvPr>
            <p:ph type="title"/>
          </p:nvPr>
        </p:nvSpPr>
        <p:spPr/>
        <p:txBody>
          <a:bodyPr/>
          <a:lstStyle/>
          <a:p>
            <a:r>
              <a:rPr lang="en-US"/>
              <a:t>Python with Visual Studio Code</a:t>
            </a:r>
          </a:p>
        </p:txBody>
      </p:sp>
      <p:sp>
        <p:nvSpPr>
          <p:cNvPr id="13" name="TextBox 12">
            <a:extLst>
              <a:ext uri="{FF2B5EF4-FFF2-40B4-BE49-F238E27FC236}">
                <a16:creationId xmlns:a16="http://schemas.microsoft.com/office/drawing/2014/main" id="{98DD530B-61B1-4B2D-8AFE-B32B10D991D1}"/>
              </a:ext>
            </a:extLst>
          </p:cNvPr>
          <p:cNvSpPr txBox="1"/>
          <p:nvPr/>
        </p:nvSpPr>
        <p:spPr>
          <a:xfrm>
            <a:off x="1190625" y="4914900"/>
            <a:ext cx="4572000" cy="923330"/>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a:gradFill>
                  <a:gsLst>
                    <a:gs pos="2917">
                      <a:schemeClr val="tx1"/>
                    </a:gs>
                    <a:gs pos="30000">
                      <a:schemeClr val="tx1"/>
                    </a:gs>
                  </a:gsLst>
                  <a:lin ang="5400000" scaled="0"/>
                </a:gradFill>
              </a:rPr>
              <a:t>Free, cross-platform, open source</a:t>
            </a:r>
          </a:p>
          <a:p>
            <a:pPr marL="342900" indent="-342900" algn="l">
              <a:buFont typeface="Arial" panose="020B0604020202020204" pitchFamily="34" charset="0"/>
              <a:buChar char="•"/>
            </a:pPr>
            <a:r>
              <a:rPr lang="en-US" sz="2000">
                <a:gradFill>
                  <a:gsLst>
                    <a:gs pos="2917">
                      <a:schemeClr val="tx1"/>
                    </a:gs>
                    <a:gs pos="30000">
                      <a:schemeClr val="tx1"/>
                    </a:gs>
                  </a:gsLst>
                  <a:lin ang="5400000" scaled="0"/>
                </a:gradFill>
              </a:rPr>
              <a:t>Fast and lightweight</a:t>
            </a:r>
          </a:p>
          <a:p>
            <a:pPr marL="342900" indent="-342900" algn="l">
              <a:buFont typeface="Arial" panose="020B0604020202020204" pitchFamily="34" charset="0"/>
              <a:buChar char="•"/>
            </a:pPr>
            <a:r>
              <a:rPr lang="en-US" sz="2000">
                <a:gradFill>
                  <a:gsLst>
                    <a:gs pos="2917">
                      <a:schemeClr val="tx1"/>
                    </a:gs>
                    <a:gs pos="30000">
                      <a:schemeClr val="tx1"/>
                    </a:gs>
                  </a:gsLst>
                  <a:lin ang="5400000" scaled="0"/>
                </a:gradFill>
              </a:rPr>
              <a:t>Rich extension ecosystem</a:t>
            </a:r>
          </a:p>
        </p:txBody>
      </p:sp>
      <p:pic>
        <p:nvPicPr>
          <p:cNvPr id="14" name="Picture 13">
            <a:extLst>
              <a:ext uri="{FF2B5EF4-FFF2-40B4-BE49-F238E27FC236}">
                <a16:creationId xmlns:a16="http://schemas.microsoft.com/office/drawing/2014/main" id="{8FF4DECD-4425-44D9-9DD1-93D373C12629}"/>
              </a:ext>
            </a:extLst>
          </p:cNvPr>
          <p:cNvPicPr>
            <a:picLocks noChangeAspect="1"/>
          </p:cNvPicPr>
          <p:nvPr/>
        </p:nvPicPr>
        <p:blipFill>
          <a:blip r:embed="rId3"/>
          <a:stretch>
            <a:fillRect/>
          </a:stretch>
        </p:blipFill>
        <p:spPr>
          <a:xfrm>
            <a:off x="495300" y="1369740"/>
            <a:ext cx="5899387" cy="3230836"/>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D3AE7C7C-F984-42D2-8A2F-0BDB30B7D490}"/>
              </a:ext>
            </a:extLst>
          </p:cNvPr>
          <p:cNvPicPr>
            <a:picLocks noChangeAspect="1"/>
          </p:cNvPicPr>
          <p:nvPr/>
        </p:nvPicPr>
        <p:blipFill rotWithShape="1">
          <a:blip r:embed="rId4"/>
          <a:srcRect b="79469"/>
          <a:stretch/>
        </p:blipFill>
        <p:spPr>
          <a:xfrm>
            <a:off x="6918968" y="1369740"/>
            <a:ext cx="4557296" cy="110490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3D535F16-1CC3-438F-940E-C3BE51674F26}"/>
              </a:ext>
            </a:extLst>
          </p:cNvPr>
          <p:cNvSpPr txBox="1"/>
          <p:nvPr/>
        </p:nvSpPr>
        <p:spPr>
          <a:xfrm>
            <a:off x="7067550" y="2647950"/>
            <a:ext cx="4572000" cy="2462213"/>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000">
                <a:gradFill>
                  <a:gsLst>
                    <a:gs pos="2917">
                      <a:schemeClr val="tx1"/>
                    </a:gs>
                    <a:gs pos="30000">
                      <a:schemeClr val="tx1"/>
                    </a:gs>
                  </a:gsLst>
                  <a:lin ang="5400000" scaled="0"/>
                </a:gradFill>
              </a:rPr>
              <a:t>Adds Python Support: IntelliSense, Debugging, Linting, Testing, Refactoring</a:t>
            </a:r>
          </a:p>
          <a:p>
            <a:pPr marL="342900" indent="-342900">
              <a:buFont typeface="Arial" panose="020B0604020202020204" pitchFamily="34" charset="0"/>
              <a:buChar char="•"/>
            </a:pPr>
            <a:r>
              <a:rPr lang="en-US" sz="2000">
                <a:gradFill>
                  <a:gsLst>
                    <a:gs pos="2917">
                      <a:schemeClr val="tx1"/>
                    </a:gs>
                    <a:gs pos="30000">
                      <a:schemeClr val="tx1"/>
                    </a:gs>
                  </a:gsLst>
                  <a:lin ang="5400000" scaled="0"/>
                </a:gradFill>
              </a:rPr>
              <a:t>Most popular extension on the VS Code Marketplace</a:t>
            </a:r>
          </a:p>
          <a:p>
            <a:pPr marL="342900" indent="-342900">
              <a:buFont typeface="Arial" panose="020B0604020202020204" pitchFamily="34" charset="0"/>
              <a:buChar char="•"/>
            </a:pPr>
            <a:r>
              <a:rPr lang="en-US" sz="2000">
                <a:gradFill>
                  <a:gsLst>
                    <a:gs pos="2917">
                      <a:schemeClr val="tx1"/>
                    </a:gs>
                    <a:gs pos="30000">
                      <a:schemeClr val="tx1"/>
                    </a:gs>
                  </a:gsLst>
                  <a:lin ang="5400000" scaled="0"/>
                </a:gradFill>
              </a:rPr>
              <a:t>Fully open source, originally created by the community </a:t>
            </a:r>
          </a:p>
          <a:p>
            <a:pPr marL="342900" indent="-342900">
              <a:buFont typeface="Arial" panose="020B0604020202020204" pitchFamily="34" charset="0"/>
              <a:buChar char="•"/>
            </a:pPr>
            <a:r>
              <a:rPr lang="en-US" sz="2000">
                <a:gradFill>
                  <a:gsLst>
                    <a:gs pos="2917">
                      <a:schemeClr val="tx1"/>
                    </a:gs>
                    <a:gs pos="30000">
                      <a:schemeClr val="tx1"/>
                    </a:gs>
                  </a:gsLst>
                  <a:lin ang="5400000" scaled="0"/>
                </a:gradFill>
              </a:rPr>
              <a:t>New releases every month</a:t>
            </a:r>
          </a:p>
        </p:txBody>
      </p:sp>
    </p:spTree>
    <p:extLst>
      <p:ext uri="{BB962C8B-B14F-4D97-AF65-F5344CB8AC3E}">
        <p14:creationId xmlns:p14="http://schemas.microsoft.com/office/powerpoint/2010/main" val="56136630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3CCDC-9C07-44AE-935E-46E8EA2E101E}"/>
              </a:ext>
            </a:extLst>
          </p:cNvPr>
          <p:cNvSpPr>
            <a:spLocks noGrp="1"/>
          </p:cNvSpPr>
          <p:nvPr>
            <p:ph type="title"/>
          </p:nvPr>
        </p:nvSpPr>
        <p:spPr>
          <a:xfrm>
            <a:off x="521588" y="266700"/>
            <a:ext cx="11018520" cy="553998"/>
          </a:xfrm>
        </p:spPr>
        <p:txBody>
          <a:bodyPr/>
          <a:lstStyle/>
          <a:p>
            <a:r>
              <a:rPr lang="en-US"/>
              <a:t>VS Code Integration with Azure =&gt; Productivity</a:t>
            </a:r>
          </a:p>
        </p:txBody>
      </p:sp>
      <p:pic>
        <p:nvPicPr>
          <p:cNvPr id="8" name="Picture 7">
            <a:extLst>
              <a:ext uri="{FF2B5EF4-FFF2-40B4-BE49-F238E27FC236}">
                <a16:creationId xmlns:a16="http://schemas.microsoft.com/office/drawing/2014/main" id="{479E6863-37F3-4B99-AC5C-ED79B15A4B07}"/>
              </a:ext>
            </a:extLst>
          </p:cNvPr>
          <p:cNvPicPr>
            <a:picLocks noChangeAspect="1"/>
          </p:cNvPicPr>
          <p:nvPr/>
        </p:nvPicPr>
        <p:blipFill rotWithShape="1">
          <a:blip r:embed="rId3"/>
          <a:srcRect b="21298"/>
          <a:stretch/>
        </p:blipFill>
        <p:spPr>
          <a:xfrm>
            <a:off x="7622370" y="1428750"/>
            <a:ext cx="3979080" cy="4505325"/>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6CF0970B-4356-421C-8E85-51D9AD3AB621}"/>
              </a:ext>
            </a:extLst>
          </p:cNvPr>
          <p:cNvPicPr>
            <a:picLocks noChangeAspect="1"/>
          </p:cNvPicPr>
          <p:nvPr/>
        </p:nvPicPr>
        <p:blipFill>
          <a:blip r:embed="rId4"/>
          <a:stretch>
            <a:fillRect/>
          </a:stretch>
        </p:blipFill>
        <p:spPr>
          <a:xfrm>
            <a:off x="3810000" y="1295401"/>
            <a:ext cx="3255402" cy="253365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121FA85B-B8DD-4809-99A5-8B2EDFFC7464}"/>
              </a:ext>
            </a:extLst>
          </p:cNvPr>
          <p:cNvPicPr>
            <a:picLocks noChangeAspect="1"/>
          </p:cNvPicPr>
          <p:nvPr/>
        </p:nvPicPr>
        <p:blipFill>
          <a:blip r:embed="rId5"/>
          <a:stretch>
            <a:fillRect/>
          </a:stretch>
        </p:blipFill>
        <p:spPr>
          <a:xfrm>
            <a:off x="161925" y="2276475"/>
            <a:ext cx="3457575" cy="4191000"/>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05748984-5A04-417A-9B4E-0B375C91529D}"/>
              </a:ext>
            </a:extLst>
          </p:cNvPr>
          <p:cNvPicPr>
            <a:picLocks noChangeAspect="1"/>
          </p:cNvPicPr>
          <p:nvPr/>
        </p:nvPicPr>
        <p:blipFill>
          <a:blip r:embed="rId6"/>
          <a:stretch>
            <a:fillRect/>
          </a:stretch>
        </p:blipFill>
        <p:spPr>
          <a:xfrm>
            <a:off x="3810000" y="4391025"/>
            <a:ext cx="3245318" cy="2266950"/>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EBE1B383-F556-46BA-B435-3B68111A573F}"/>
              </a:ext>
            </a:extLst>
          </p:cNvPr>
          <p:cNvSpPr txBox="1"/>
          <p:nvPr/>
        </p:nvSpPr>
        <p:spPr>
          <a:xfrm>
            <a:off x="1300162" y="1959908"/>
            <a:ext cx="1181100" cy="307777"/>
          </a:xfrm>
          <a:prstGeom prst="rect">
            <a:avLst/>
          </a:prstGeom>
          <a:noFill/>
        </p:spPr>
        <p:txBody>
          <a:bodyPr wrap="square" lIns="0" tIns="0" rIns="0" bIns="0" rtlCol="0">
            <a:spAutoFit/>
          </a:bodyPr>
          <a:lstStyle/>
          <a:p>
            <a:pPr algn="ctr"/>
            <a:r>
              <a:rPr lang="en-US" sz="2000" b="1">
                <a:gradFill>
                  <a:gsLst>
                    <a:gs pos="2917">
                      <a:schemeClr val="tx1"/>
                    </a:gs>
                    <a:gs pos="30000">
                      <a:schemeClr val="tx1"/>
                    </a:gs>
                  </a:gsLst>
                  <a:lin ang="5400000" scaled="0"/>
                </a:gradFill>
              </a:rPr>
              <a:t>Functions</a:t>
            </a:r>
          </a:p>
        </p:txBody>
      </p:sp>
      <p:sp>
        <p:nvSpPr>
          <p:cNvPr id="12" name="TextBox 11">
            <a:extLst>
              <a:ext uri="{FF2B5EF4-FFF2-40B4-BE49-F238E27FC236}">
                <a16:creationId xmlns:a16="http://schemas.microsoft.com/office/drawing/2014/main" id="{02938359-0481-4CCF-9351-86089006E747}"/>
              </a:ext>
            </a:extLst>
          </p:cNvPr>
          <p:cNvSpPr txBox="1"/>
          <p:nvPr/>
        </p:nvSpPr>
        <p:spPr>
          <a:xfrm>
            <a:off x="4794763" y="962025"/>
            <a:ext cx="1285876" cy="307777"/>
          </a:xfrm>
          <a:prstGeom prst="rect">
            <a:avLst/>
          </a:prstGeom>
          <a:noFill/>
        </p:spPr>
        <p:txBody>
          <a:bodyPr wrap="square" lIns="0" tIns="0" rIns="0" bIns="0" rtlCol="0">
            <a:spAutoFit/>
          </a:bodyPr>
          <a:lstStyle/>
          <a:p>
            <a:pPr algn="ctr"/>
            <a:r>
              <a:rPr lang="en-US" sz="2000" b="1" err="1">
                <a:gradFill>
                  <a:gsLst>
                    <a:gs pos="2917">
                      <a:schemeClr val="tx1"/>
                    </a:gs>
                    <a:gs pos="30000">
                      <a:schemeClr val="tx1"/>
                    </a:gs>
                  </a:gsLst>
                  <a:lin ang="5400000" scaled="0"/>
                </a:gradFill>
              </a:rPr>
              <a:t>CosmosDB</a:t>
            </a:r>
            <a:endParaRPr lang="en-US" sz="2000" b="1">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12D2D2B6-CB25-4461-9EDF-2ADBC21C7962}"/>
              </a:ext>
            </a:extLst>
          </p:cNvPr>
          <p:cNvSpPr txBox="1"/>
          <p:nvPr/>
        </p:nvSpPr>
        <p:spPr>
          <a:xfrm>
            <a:off x="4619625" y="4029075"/>
            <a:ext cx="1626068" cy="307777"/>
          </a:xfrm>
          <a:prstGeom prst="rect">
            <a:avLst/>
          </a:prstGeom>
          <a:noFill/>
        </p:spPr>
        <p:txBody>
          <a:bodyPr wrap="square" lIns="0" tIns="0" rIns="0" bIns="0" rtlCol="0">
            <a:spAutoFit/>
          </a:bodyPr>
          <a:lstStyle/>
          <a:p>
            <a:pPr algn="ctr"/>
            <a:r>
              <a:rPr lang="en-US" sz="2000" b="1">
                <a:gradFill>
                  <a:gsLst>
                    <a:gs pos="2917">
                      <a:schemeClr val="tx1"/>
                    </a:gs>
                    <a:gs pos="30000">
                      <a:schemeClr val="tx1"/>
                    </a:gs>
                  </a:gsLst>
                  <a:lin ang="5400000" scaled="0"/>
                </a:gradFill>
              </a:rPr>
              <a:t>App Services</a:t>
            </a:r>
          </a:p>
        </p:txBody>
      </p:sp>
      <p:sp>
        <p:nvSpPr>
          <p:cNvPr id="3" name="Rectangle 2">
            <a:extLst>
              <a:ext uri="{FF2B5EF4-FFF2-40B4-BE49-F238E27FC236}">
                <a16:creationId xmlns:a16="http://schemas.microsoft.com/office/drawing/2014/main" id="{9047A671-994C-45B3-84E4-7CD4F1C74215}"/>
              </a:ext>
            </a:extLst>
          </p:cNvPr>
          <p:cNvSpPr/>
          <p:nvPr/>
        </p:nvSpPr>
        <p:spPr bwMode="auto">
          <a:xfrm>
            <a:off x="663678" y="2492477"/>
            <a:ext cx="1592826" cy="147484"/>
          </a:xfrm>
          <a:prstGeom prst="rect">
            <a:avLst/>
          </a:prstGeom>
          <a:solidFill>
            <a:srgbClr val="37373D"/>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5CBFC81E-C8AA-46C5-A527-EA74D70528F6}"/>
              </a:ext>
            </a:extLst>
          </p:cNvPr>
          <p:cNvSpPr/>
          <p:nvPr/>
        </p:nvSpPr>
        <p:spPr bwMode="auto">
          <a:xfrm>
            <a:off x="4306530" y="1533831"/>
            <a:ext cx="1592826" cy="147484"/>
          </a:xfrm>
          <a:prstGeom prst="rect">
            <a:avLst/>
          </a:prstGeom>
          <a:solidFill>
            <a:srgbClr val="37373D"/>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9A8B6599-C0E5-4435-8CA8-8BAA37978E2A}"/>
              </a:ext>
            </a:extLst>
          </p:cNvPr>
          <p:cNvSpPr/>
          <p:nvPr/>
        </p:nvSpPr>
        <p:spPr bwMode="auto">
          <a:xfrm>
            <a:off x="4247536" y="4586747"/>
            <a:ext cx="1592826" cy="147484"/>
          </a:xfrm>
          <a:prstGeom prst="rect">
            <a:avLst/>
          </a:prstGeom>
          <a:solidFill>
            <a:srgbClr val="25252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EEB7313B-DB75-4AE4-A242-26D07DD25136}"/>
              </a:ext>
            </a:extLst>
          </p:cNvPr>
          <p:cNvSpPr txBox="1"/>
          <p:nvPr/>
        </p:nvSpPr>
        <p:spPr>
          <a:xfrm>
            <a:off x="7727576" y="1088652"/>
            <a:ext cx="3693554" cy="307777"/>
          </a:xfrm>
          <a:prstGeom prst="rect">
            <a:avLst/>
          </a:prstGeom>
          <a:noFill/>
        </p:spPr>
        <p:txBody>
          <a:bodyPr wrap="square" lIns="0" tIns="0" rIns="0" bIns="0" rtlCol="0">
            <a:spAutoFit/>
          </a:bodyPr>
          <a:lstStyle/>
          <a:p>
            <a:pPr algn="ctr"/>
            <a:r>
              <a:rPr lang="en-US" sz="2000" b="1">
                <a:gradFill>
                  <a:gsLst>
                    <a:gs pos="2917">
                      <a:schemeClr val="tx1"/>
                    </a:gs>
                    <a:gs pos="30000">
                      <a:schemeClr val="tx1"/>
                    </a:gs>
                  </a:gsLst>
                  <a:lin ang="5400000" scaled="0"/>
                </a:gradFill>
              </a:rPr>
              <a:t>Extensions Tab</a:t>
            </a:r>
          </a:p>
        </p:txBody>
      </p:sp>
    </p:spTree>
    <p:extLst>
      <p:ext uri="{BB962C8B-B14F-4D97-AF65-F5344CB8AC3E}">
        <p14:creationId xmlns:p14="http://schemas.microsoft.com/office/powerpoint/2010/main" val="86720265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C0F41-AA00-415D-8793-AE7C2797B936}"/>
              </a:ext>
            </a:extLst>
          </p:cNvPr>
          <p:cNvSpPr>
            <a:spLocks noGrp="1"/>
          </p:cNvSpPr>
          <p:nvPr>
            <p:ph type="title"/>
          </p:nvPr>
        </p:nvSpPr>
        <p:spPr>
          <a:xfrm>
            <a:off x="588263" y="457200"/>
            <a:ext cx="11018520" cy="553998"/>
          </a:xfrm>
        </p:spPr>
        <p:txBody>
          <a:bodyPr/>
          <a:lstStyle/>
          <a:p>
            <a:pPr>
              <a:spcAft>
                <a:spcPts val="400"/>
              </a:spcAft>
            </a:pPr>
            <a:r>
              <a:rPr lang="en-US" b="1">
                <a:solidFill>
                  <a:srgbClr val="008575"/>
                </a:solidFill>
              </a:rPr>
              <a:t>GitHub ‘Issue’ Visualization</a:t>
            </a:r>
            <a:endParaRPr lang="en-US" b="1">
              <a:solidFill>
                <a:srgbClr val="006256"/>
              </a:solidFill>
            </a:endParaRPr>
          </a:p>
        </p:txBody>
      </p:sp>
      <p:sp>
        <p:nvSpPr>
          <p:cNvPr id="69" name="Rectangle 68">
            <a:extLst>
              <a:ext uri="{FF2B5EF4-FFF2-40B4-BE49-F238E27FC236}">
                <a16:creationId xmlns:a16="http://schemas.microsoft.com/office/drawing/2014/main" id="{F986BDD3-1189-472D-99C2-A53C6A65582E}"/>
              </a:ext>
            </a:extLst>
          </p:cNvPr>
          <p:cNvSpPr/>
          <p:nvPr/>
        </p:nvSpPr>
        <p:spPr>
          <a:xfrm>
            <a:off x="585226" y="1419417"/>
            <a:ext cx="10552674" cy="1723549"/>
          </a:xfrm>
          <a:prstGeom prst="rect">
            <a:avLst/>
          </a:prstGeom>
        </p:spPr>
        <p:txBody>
          <a:bodyPr wrap="square">
            <a:spAutoFit/>
          </a:bodyPr>
          <a:lstStyle/>
          <a:p>
            <a:pPr marL="514350" indent="-514350">
              <a:spcAft>
                <a:spcPts val="400"/>
              </a:spcAft>
              <a:buFont typeface="+mj-lt"/>
              <a:buAutoNum type="arabicPeriod"/>
            </a:pPr>
            <a:r>
              <a:rPr lang="en-US" sz="2400" b="1"/>
              <a:t>Download </a:t>
            </a:r>
            <a:r>
              <a:rPr lang="en-US" sz="2400"/>
              <a:t>every issue</a:t>
            </a:r>
            <a:r>
              <a:rPr lang="en-US" sz="2400" b="1"/>
              <a:t> </a:t>
            </a:r>
            <a:r>
              <a:rPr lang="en-US" sz="2400"/>
              <a:t>filed on any public repo in GitHub</a:t>
            </a:r>
          </a:p>
          <a:p>
            <a:pPr marL="514350" indent="-514350">
              <a:spcAft>
                <a:spcPts val="400"/>
              </a:spcAft>
              <a:buFont typeface="+mj-lt"/>
              <a:buAutoNum type="arabicPeriod"/>
            </a:pPr>
            <a:r>
              <a:rPr lang="en-US" sz="2400" b="1"/>
              <a:t>Apply ML </a:t>
            </a:r>
            <a:r>
              <a:rPr lang="en-US" sz="2400"/>
              <a:t>to extract key phrases from each title</a:t>
            </a:r>
          </a:p>
          <a:p>
            <a:pPr marL="514350" indent="-514350">
              <a:spcAft>
                <a:spcPts val="400"/>
              </a:spcAft>
              <a:buFont typeface="+mj-lt"/>
              <a:buAutoNum type="arabicPeriod"/>
            </a:pPr>
            <a:r>
              <a:rPr lang="en-US" sz="2400" b="1"/>
              <a:t>Store data </a:t>
            </a:r>
            <a:r>
              <a:rPr lang="en-US" sz="2400"/>
              <a:t>in Azure Database</a:t>
            </a:r>
          </a:p>
          <a:p>
            <a:pPr marL="514350" indent="-514350">
              <a:spcAft>
                <a:spcPts val="400"/>
              </a:spcAft>
              <a:buFont typeface="+mj-lt"/>
              <a:buAutoNum type="arabicPeriod"/>
            </a:pPr>
            <a:r>
              <a:rPr lang="en-US" sz="2400" b="1"/>
              <a:t>Visualize/Interact </a:t>
            </a:r>
            <a:r>
              <a:rPr lang="en-US" sz="2400"/>
              <a:t>with that data through a WebApp</a:t>
            </a:r>
          </a:p>
        </p:txBody>
      </p:sp>
      <p:sp>
        <p:nvSpPr>
          <p:cNvPr id="3" name="Rectangle 2">
            <a:extLst>
              <a:ext uri="{FF2B5EF4-FFF2-40B4-BE49-F238E27FC236}">
                <a16:creationId xmlns:a16="http://schemas.microsoft.com/office/drawing/2014/main" id="{0C3F5159-0D93-48B0-B65F-17CB1835CBDC}"/>
              </a:ext>
            </a:extLst>
          </p:cNvPr>
          <p:cNvSpPr/>
          <p:nvPr/>
        </p:nvSpPr>
        <p:spPr>
          <a:xfrm>
            <a:off x="1139230" y="910227"/>
            <a:ext cx="2462084" cy="363946"/>
          </a:xfrm>
          <a:prstGeom prst="rect">
            <a:avLst/>
          </a:prstGeom>
        </p:spPr>
        <p:txBody>
          <a:bodyPr wrap="none">
            <a:spAutoFit/>
          </a:bodyPr>
          <a:lstStyle/>
          <a:p>
            <a:r>
              <a:rPr lang="en-US" b="1">
                <a:solidFill>
                  <a:srgbClr val="008575"/>
                </a:solidFill>
              </a:rPr>
              <a:t>Python App on Azure</a:t>
            </a:r>
            <a:endParaRPr lang="en-US">
              <a:solidFill>
                <a:srgbClr val="008575"/>
              </a:solidFill>
            </a:endParaRPr>
          </a:p>
        </p:txBody>
      </p:sp>
      <p:sp>
        <p:nvSpPr>
          <p:cNvPr id="5" name="TextBox 4">
            <a:extLst>
              <a:ext uri="{FF2B5EF4-FFF2-40B4-BE49-F238E27FC236}">
                <a16:creationId xmlns:a16="http://schemas.microsoft.com/office/drawing/2014/main" id="{61E12D11-DD79-41F8-9FA0-9D97269E24C7}"/>
              </a:ext>
            </a:extLst>
          </p:cNvPr>
          <p:cNvSpPr txBox="1"/>
          <p:nvPr/>
        </p:nvSpPr>
        <p:spPr>
          <a:xfrm>
            <a:off x="561703" y="3521043"/>
            <a:ext cx="5068388" cy="307777"/>
          </a:xfrm>
          <a:prstGeom prst="rect">
            <a:avLst/>
          </a:prstGeom>
          <a:ln w="9525">
            <a:noFill/>
            <a:headEnd type="none" w="lg" len="med"/>
            <a:tailEnd type="none" w="lg" len="med"/>
          </a:ln>
        </p:spPr>
        <p:style>
          <a:lnRef idx="3">
            <a:schemeClr val="accent5"/>
          </a:lnRef>
          <a:fillRef idx="0">
            <a:schemeClr val="accent5"/>
          </a:fillRef>
          <a:effectRef idx="2">
            <a:schemeClr val="accent5"/>
          </a:effectRef>
          <a:fontRef idx="minor">
            <a:schemeClr val="tx1"/>
          </a:fontRef>
        </p:style>
        <p:txBody>
          <a:bodyPr wrap="square" lIns="0" tIns="0" rIns="0" bIns="0" rtlCol="0">
            <a:spAutoFit/>
          </a:bodyPr>
          <a:lstStyle/>
          <a:p>
            <a:pPr algn="ctr"/>
            <a:r>
              <a:rPr lang="en-US" sz="2000" b="1">
                <a:solidFill>
                  <a:srgbClr val="8661C5"/>
                </a:solidFill>
              </a:rPr>
              <a:t>Data Processing</a:t>
            </a:r>
            <a:endParaRPr lang="en-US" sz="2000">
              <a:solidFill>
                <a:srgbClr val="8661C5"/>
              </a:solidFill>
            </a:endParaRPr>
          </a:p>
        </p:txBody>
      </p:sp>
      <p:sp>
        <p:nvSpPr>
          <p:cNvPr id="6" name="Left Bracket 5">
            <a:extLst>
              <a:ext uri="{FF2B5EF4-FFF2-40B4-BE49-F238E27FC236}">
                <a16:creationId xmlns:a16="http://schemas.microsoft.com/office/drawing/2014/main" id="{C208FC3A-DF77-4B8E-8A17-28EA544BDBE8}"/>
              </a:ext>
            </a:extLst>
          </p:cNvPr>
          <p:cNvSpPr/>
          <p:nvPr/>
        </p:nvSpPr>
        <p:spPr>
          <a:xfrm rot="5400000">
            <a:off x="2947562" y="1465868"/>
            <a:ext cx="333375" cy="5162551"/>
          </a:xfrm>
          <a:prstGeom prst="leftBracket">
            <a:avLst/>
          </a:prstGeom>
          <a:ln w="28575">
            <a:solidFill>
              <a:srgbClr val="8661C5">
                <a:alpha val="50000"/>
              </a:srgbClr>
            </a:solidFill>
            <a:headEnd type="none" w="lg" len="med"/>
            <a:tailEnd type="none" w="lg"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7" name="Oval 6">
            <a:extLst>
              <a:ext uri="{FF2B5EF4-FFF2-40B4-BE49-F238E27FC236}">
                <a16:creationId xmlns:a16="http://schemas.microsoft.com/office/drawing/2014/main" id="{24795638-C774-4237-8A65-F639A30A442C}"/>
              </a:ext>
            </a:extLst>
          </p:cNvPr>
          <p:cNvSpPr/>
          <p:nvPr/>
        </p:nvSpPr>
        <p:spPr bwMode="auto">
          <a:xfrm>
            <a:off x="6147204" y="4959876"/>
            <a:ext cx="223200" cy="2232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Flowchart: Magnetic Disk 7">
            <a:extLst>
              <a:ext uri="{FF2B5EF4-FFF2-40B4-BE49-F238E27FC236}">
                <a16:creationId xmlns:a16="http://schemas.microsoft.com/office/drawing/2014/main" id="{79041C11-A8A9-4E2C-806D-D647D054EF53}"/>
              </a:ext>
            </a:extLst>
          </p:cNvPr>
          <p:cNvSpPr/>
          <p:nvPr/>
        </p:nvSpPr>
        <p:spPr bwMode="auto">
          <a:xfrm>
            <a:off x="5034804" y="4481076"/>
            <a:ext cx="1216800" cy="1180800"/>
          </a:xfrm>
          <a:prstGeom prst="flowChartMagneticDisk">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err="1">
                <a:solidFill>
                  <a:schemeClr val="tx1"/>
                </a:solidFill>
                <a:ea typeface="Segoe UI" pitchFamily="34" charset="0"/>
                <a:cs typeface="Segoe UI" pitchFamily="34" charset="0"/>
              </a:rPr>
              <a:t>CosmosDB</a:t>
            </a:r>
            <a:endParaRPr lang="en-US" sz="1400">
              <a:solidFill>
                <a:schemeClr val="tx1"/>
              </a:solidFill>
              <a:ea typeface="Segoe UI" pitchFamily="34" charset="0"/>
              <a:cs typeface="Segoe UI" pitchFamily="34" charset="0"/>
            </a:endParaRPr>
          </a:p>
          <a:p>
            <a:pPr algn="l" defTabSz="932472" fontAlgn="base">
              <a:spcBef>
                <a:spcPct val="0"/>
              </a:spcBef>
              <a:spcAft>
                <a:spcPct val="0"/>
              </a:spcAft>
            </a:pPr>
            <a:r>
              <a:rPr lang="en-US" sz="1400">
                <a:solidFill>
                  <a:schemeClr val="tx1"/>
                </a:solidFill>
                <a:ea typeface="Segoe UI" pitchFamily="34" charset="0"/>
                <a:cs typeface="Segoe UI" pitchFamily="34" charset="0"/>
              </a:rPr>
              <a:t>Table #1</a:t>
            </a:r>
          </a:p>
        </p:txBody>
      </p:sp>
      <p:sp>
        <p:nvSpPr>
          <p:cNvPr id="9" name="Rectangle 8">
            <a:extLst>
              <a:ext uri="{FF2B5EF4-FFF2-40B4-BE49-F238E27FC236}">
                <a16:creationId xmlns:a16="http://schemas.microsoft.com/office/drawing/2014/main" id="{BB0D516D-1067-4A47-BDC7-E0180E47FF1C}"/>
              </a:ext>
            </a:extLst>
          </p:cNvPr>
          <p:cNvSpPr/>
          <p:nvPr/>
        </p:nvSpPr>
        <p:spPr bwMode="auto">
          <a:xfrm>
            <a:off x="9423204" y="4618476"/>
            <a:ext cx="1800000" cy="1994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a:solidFill>
                  <a:schemeClr val="tx1"/>
                </a:solidFill>
                <a:ea typeface="Segoe UI" pitchFamily="34" charset="0"/>
                <a:cs typeface="Segoe UI" pitchFamily="34" charset="0"/>
              </a:rPr>
              <a:t>App Services </a:t>
            </a:r>
          </a:p>
          <a:p>
            <a:pPr defTabSz="932472" fontAlgn="base">
              <a:spcBef>
                <a:spcPct val="0"/>
              </a:spcBef>
              <a:spcAft>
                <a:spcPct val="0"/>
              </a:spcAft>
            </a:pPr>
            <a:r>
              <a:rPr lang="en-US" sz="1400">
                <a:solidFill>
                  <a:schemeClr val="tx1"/>
                </a:solidFill>
                <a:ea typeface="Segoe UI" pitchFamily="34" charset="0"/>
                <a:cs typeface="Segoe UI" pitchFamily="34" charset="0"/>
              </a:rPr>
              <a:t>(Web Hosting)</a:t>
            </a:r>
          </a:p>
        </p:txBody>
      </p:sp>
      <p:sp>
        <p:nvSpPr>
          <p:cNvPr id="10" name="Oval 9">
            <a:extLst>
              <a:ext uri="{FF2B5EF4-FFF2-40B4-BE49-F238E27FC236}">
                <a16:creationId xmlns:a16="http://schemas.microsoft.com/office/drawing/2014/main" id="{29D6FA43-1089-4732-A435-FCB12B49FF34}"/>
              </a:ext>
            </a:extLst>
          </p:cNvPr>
          <p:cNvSpPr/>
          <p:nvPr/>
        </p:nvSpPr>
        <p:spPr bwMode="auto">
          <a:xfrm>
            <a:off x="6414804" y="5756676"/>
            <a:ext cx="223200" cy="2232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852A9F6C-7BDF-47F0-B2F6-6C19B5AFACB0}"/>
              </a:ext>
            </a:extLst>
          </p:cNvPr>
          <p:cNvSpPr/>
          <p:nvPr/>
        </p:nvSpPr>
        <p:spPr bwMode="auto">
          <a:xfrm>
            <a:off x="6540804" y="5756676"/>
            <a:ext cx="223200" cy="2232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37934A33-3EE7-4895-9FF0-3529D03CFAB9}"/>
              </a:ext>
            </a:extLst>
          </p:cNvPr>
          <p:cNvSpPr/>
          <p:nvPr/>
        </p:nvSpPr>
        <p:spPr bwMode="auto">
          <a:xfrm>
            <a:off x="7119204" y="4959876"/>
            <a:ext cx="223200" cy="2232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7" name="Straight Arrow Connector 16">
            <a:extLst>
              <a:ext uri="{FF2B5EF4-FFF2-40B4-BE49-F238E27FC236}">
                <a16:creationId xmlns:a16="http://schemas.microsoft.com/office/drawing/2014/main" id="{3AB22622-B739-4D1F-8666-509DB4B64E7A}"/>
              </a:ext>
            </a:extLst>
          </p:cNvPr>
          <p:cNvCxnSpPr>
            <a:cxnSpLocks/>
          </p:cNvCxnSpPr>
          <p:nvPr/>
        </p:nvCxnSpPr>
        <p:spPr>
          <a:xfrm>
            <a:off x="2106204" y="5071476"/>
            <a:ext cx="684000" cy="0"/>
          </a:xfrm>
          <a:prstGeom prst="straightConnector1">
            <a:avLst/>
          </a:prstGeom>
          <a:ln>
            <a:solidFill>
              <a:srgbClr val="000000"/>
            </a:solidFill>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18" name="Rectangle 17">
            <a:extLst>
              <a:ext uri="{FF2B5EF4-FFF2-40B4-BE49-F238E27FC236}">
                <a16:creationId xmlns:a16="http://schemas.microsoft.com/office/drawing/2014/main" id="{6D79941F-1F00-429A-973E-502C3B8FE18B}"/>
              </a:ext>
            </a:extLst>
          </p:cNvPr>
          <p:cNvSpPr/>
          <p:nvPr/>
        </p:nvSpPr>
        <p:spPr bwMode="auto">
          <a:xfrm>
            <a:off x="3049404" y="4614276"/>
            <a:ext cx="1008000" cy="914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ea typeface="Segoe UI" pitchFamily="34" charset="0"/>
                <a:cs typeface="Segoe UI" pitchFamily="34" charset="0"/>
              </a:rPr>
              <a:t>Azure Storage</a:t>
            </a:r>
            <a:endParaRPr lang="en-US" sz="1200">
              <a:solidFill>
                <a:schemeClr val="tx1"/>
              </a:solidFill>
              <a:ea typeface="Segoe UI" pitchFamily="34" charset="0"/>
              <a:cs typeface="Segoe UI" pitchFamily="34" charset="0"/>
            </a:endParaRPr>
          </a:p>
        </p:txBody>
      </p:sp>
      <p:cxnSp>
        <p:nvCxnSpPr>
          <p:cNvPr id="19" name="Straight Arrow Connector 18">
            <a:extLst>
              <a:ext uri="{FF2B5EF4-FFF2-40B4-BE49-F238E27FC236}">
                <a16:creationId xmlns:a16="http://schemas.microsoft.com/office/drawing/2014/main" id="{F387B8BB-FACD-4ABD-A1E1-69EA5724DBD0}"/>
              </a:ext>
            </a:extLst>
          </p:cNvPr>
          <p:cNvCxnSpPr>
            <a:cxnSpLocks/>
          </p:cNvCxnSpPr>
          <p:nvPr/>
        </p:nvCxnSpPr>
        <p:spPr>
          <a:xfrm>
            <a:off x="4147404" y="5071476"/>
            <a:ext cx="684000" cy="0"/>
          </a:xfrm>
          <a:prstGeom prst="straightConnector1">
            <a:avLst/>
          </a:prstGeom>
          <a:ln>
            <a:solidFill>
              <a:srgbClr val="000000"/>
            </a:solidFill>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20" name="Flowchart: Magnetic Disk 19">
            <a:extLst>
              <a:ext uri="{FF2B5EF4-FFF2-40B4-BE49-F238E27FC236}">
                <a16:creationId xmlns:a16="http://schemas.microsoft.com/office/drawing/2014/main" id="{BCDC718A-A92B-4D0F-A157-7BE5147A7BA9}"/>
              </a:ext>
            </a:extLst>
          </p:cNvPr>
          <p:cNvSpPr/>
          <p:nvPr/>
        </p:nvSpPr>
        <p:spPr bwMode="auto">
          <a:xfrm>
            <a:off x="7229004" y="4481076"/>
            <a:ext cx="1216800" cy="1180800"/>
          </a:xfrm>
          <a:prstGeom prst="flowChartMagneticDisk">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err="1">
                <a:solidFill>
                  <a:schemeClr val="tx1"/>
                </a:solidFill>
                <a:ea typeface="Segoe UI" pitchFamily="34" charset="0"/>
                <a:cs typeface="Segoe UI" pitchFamily="34" charset="0"/>
              </a:rPr>
              <a:t>CosmosDB</a:t>
            </a:r>
            <a:endParaRPr lang="en-US" sz="1400">
              <a:solidFill>
                <a:schemeClr val="tx1"/>
              </a:solidFill>
              <a:ea typeface="Segoe UI" pitchFamily="34" charset="0"/>
              <a:cs typeface="Segoe UI" pitchFamily="34" charset="0"/>
            </a:endParaRPr>
          </a:p>
          <a:p>
            <a:pPr algn="l" defTabSz="932472" fontAlgn="base">
              <a:spcBef>
                <a:spcPct val="0"/>
              </a:spcBef>
              <a:spcAft>
                <a:spcPct val="0"/>
              </a:spcAft>
            </a:pPr>
            <a:r>
              <a:rPr lang="en-US" sz="1400">
                <a:solidFill>
                  <a:schemeClr val="tx1"/>
                </a:solidFill>
                <a:ea typeface="Segoe UI" pitchFamily="34" charset="0"/>
                <a:cs typeface="Segoe UI" pitchFamily="34" charset="0"/>
              </a:rPr>
              <a:t>Table #2</a:t>
            </a:r>
          </a:p>
        </p:txBody>
      </p:sp>
      <p:sp>
        <p:nvSpPr>
          <p:cNvPr id="21" name="Rectangle 20">
            <a:extLst>
              <a:ext uri="{FF2B5EF4-FFF2-40B4-BE49-F238E27FC236}">
                <a16:creationId xmlns:a16="http://schemas.microsoft.com/office/drawing/2014/main" id="{44D09E9B-DD9F-4BA6-871C-CD02EA1211E3}"/>
              </a:ext>
            </a:extLst>
          </p:cNvPr>
          <p:cNvSpPr/>
          <p:nvPr/>
        </p:nvSpPr>
        <p:spPr bwMode="auto">
          <a:xfrm>
            <a:off x="5952804" y="5838276"/>
            <a:ext cx="1288800" cy="914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ea typeface="Segoe UI" pitchFamily="34" charset="0"/>
                <a:cs typeface="Segoe UI" pitchFamily="34" charset="0"/>
              </a:rPr>
              <a:t>Cognitive Services (ML)</a:t>
            </a:r>
            <a:endParaRPr lang="en-US" sz="1200">
              <a:solidFill>
                <a:schemeClr val="tx1"/>
              </a:solidFill>
              <a:ea typeface="Segoe UI" pitchFamily="34" charset="0"/>
              <a:cs typeface="Segoe UI" pitchFamily="34" charset="0"/>
            </a:endParaRPr>
          </a:p>
        </p:txBody>
      </p:sp>
      <p:cxnSp>
        <p:nvCxnSpPr>
          <p:cNvPr id="22" name="Connector: Elbow 21">
            <a:extLst>
              <a:ext uri="{FF2B5EF4-FFF2-40B4-BE49-F238E27FC236}">
                <a16:creationId xmlns:a16="http://schemas.microsoft.com/office/drawing/2014/main" id="{D5BA7D98-1910-4C91-BB2D-A79A81683521}"/>
              </a:ext>
            </a:extLst>
          </p:cNvPr>
          <p:cNvCxnSpPr>
            <a:cxnSpLocks/>
            <a:stCxn id="7" idx="6"/>
            <a:endCxn id="10" idx="0"/>
          </p:cNvCxnSpPr>
          <p:nvPr/>
        </p:nvCxnSpPr>
        <p:spPr>
          <a:xfrm>
            <a:off x="6370404" y="5071476"/>
            <a:ext cx="156000" cy="685200"/>
          </a:xfrm>
          <a:prstGeom prst="bentConnector2">
            <a:avLst/>
          </a:prstGeom>
          <a:ln>
            <a:solidFill>
              <a:srgbClr val="000000"/>
            </a:solidFill>
            <a:headEnd type="none" w="lg" len="med"/>
            <a:tailEnd type="triangle"/>
          </a:ln>
        </p:spPr>
        <p:style>
          <a:lnRef idx="3">
            <a:schemeClr val="accent1"/>
          </a:lnRef>
          <a:fillRef idx="0">
            <a:schemeClr val="accent1"/>
          </a:fillRef>
          <a:effectRef idx="2">
            <a:schemeClr val="accent1"/>
          </a:effectRef>
          <a:fontRef idx="minor">
            <a:schemeClr val="tx1"/>
          </a:fontRef>
        </p:style>
      </p:cxnSp>
      <p:cxnSp>
        <p:nvCxnSpPr>
          <p:cNvPr id="23" name="Connector: Elbow 22">
            <a:extLst>
              <a:ext uri="{FF2B5EF4-FFF2-40B4-BE49-F238E27FC236}">
                <a16:creationId xmlns:a16="http://schemas.microsoft.com/office/drawing/2014/main" id="{A4A8BF3D-8714-427D-B2CA-3A96BFF8177A}"/>
              </a:ext>
            </a:extLst>
          </p:cNvPr>
          <p:cNvCxnSpPr>
            <a:cxnSpLocks/>
            <a:stCxn id="11" idx="0"/>
            <a:endCxn id="12" idx="2"/>
          </p:cNvCxnSpPr>
          <p:nvPr/>
        </p:nvCxnSpPr>
        <p:spPr>
          <a:xfrm rot="5400000" flipH="1" flipV="1">
            <a:off x="6543204" y="5180676"/>
            <a:ext cx="685200" cy="466800"/>
          </a:xfrm>
          <a:prstGeom prst="bentConnector2">
            <a:avLst/>
          </a:prstGeom>
          <a:ln>
            <a:solidFill>
              <a:srgbClr val="000000"/>
            </a:solidFill>
            <a:headEnd type="none" w="lg" len="med"/>
            <a:tailEnd type="triangle"/>
          </a:ln>
        </p:spPr>
        <p:style>
          <a:lnRef idx="3">
            <a:schemeClr val="accent1"/>
          </a:lnRef>
          <a:fillRef idx="0">
            <a:schemeClr val="accent1"/>
          </a:fillRef>
          <a:effectRef idx="2">
            <a:schemeClr val="accent1"/>
          </a:effectRef>
          <a:fontRef idx="minor">
            <a:schemeClr val="tx1"/>
          </a:fontRef>
        </p:style>
      </p:cxnSp>
      <p:cxnSp>
        <p:nvCxnSpPr>
          <p:cNvPr id="24" name="Straight Arrow Connector 23">
            <a:extLst>
              <a:ext uri="{FF2B5EF4-FFF2-40B4-BE49-F238E27FC236}">
                <a16:creationId xmlns:a16="http://schemas.microsoft.com/office/drawing/2014/main" id="{E979423B-2FF9-4928-BF75-5AD0C3CE830A}"/>
              </a:ext>
            </a:extLst>
          </p:cNvPr>
          <p:cNvCxnSpPr>
            <a:cxnSpLocks/>
          </p:cNvCxnSpPr>
          <p:nvPr/>
        </p:nvCxnSpPr>
        <p:spPr>
          <a:xfrm flipV="1">
            <a:off x="8488404" y="5064276"/>
            <a:ext cx="819600" cy="7200"/>
          </a:xfrm>
          <a:prstGeom prst="straightConnector1">
            <a:avLst/>
          </a:prstGeom>
          <a:ln>
            <a:solidFill>
              <a:srgbClr val="000000"/>
            </a:solidFill>
            <a:headEnd type="arrow" w="med" len="med"/>
            <a:tailEnd type="arrow" w="med" len="med"/>
          </a:ln>
        </p:spPr>
        <p:style>
          <a:lnRef idx="3">
            <a:schemeClr val="accent3"/>
          </a:lnRef>
          <a:fillRef idx="0">
            <a:schemeClr val="accent3"/>
          </a:fillRef>
          <a:effectRef idx="2">
            <a:schemeClr val="accent3"/>
          </a:effectRef>
          <a:fontRef idx="minor">
            <a:schemeClr val="tx1"/>
          </a:fontRef>
        </p:style>
      </p:cxnSp>
      <p:sp>
        <p:nvSpPr>
          <p:cNvPr id="25" name="Oval 24">
            <a:extLst>
              <a:ext uri="{FF2B5EF4-FFF2-40B4-BE49-F238E27FC236}">
                <a16:creationId xmlns:a16="http://schemas.microsoft.com/office/drawing/2014/main" id="{D8CE80B8-79ED-4C98-89D4-E95D56448A4B}"/>
              </a:ext>
            </a:extLst>
          </p:cNvPr>
          <p:cNvSpPr/>
          <p:nvPr/>
        </p:nvSpPr>
        <p:spPr bwMode="auto">
          <a:xfrm>
            <a:off x="1464174" y="4819704"/>
            <a:ext cx="554400" cy="55440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400">
              <a:solidFill>
                <a:schemeClr val="tx1"/>
              </a:soli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516DDF3B-68ED-4939-A209-BBE57747DA62}"/>
              </a:ext>
            </a:extLst>
          </p:cNvPr>
          <p:cNvSpPr/>
          <p:nvPr/>
        </p:nvSpPr>
        <p:spPr bwMode="auto">
          <a:xfrm>
            <a:off x="761604" y="4167414"/>
            <a:ext cx="892800" cy="26064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7" name="Group 26">
            <a:extLst>
              <a:ext uri="{FF2B5EF4-FFF2-40B4-BE49-F238E27FC236}">
                <a16:creationId xmlns:a16="http://schemas.microsoft.com/office/drawing/2014/main" id="{8AEB1826-F074-479A-93DD-757C3B0B5905}"/>
              </a:ext>
            </a:extLst>
          </p:cNvPr>
          <p:cNvGrpSpPr/>
          <p:nvPr/>
        </p:nvGrpSpPr>
        <p:grpSpPr>
          <a:xfrm>
            <a:off x="826404" y="4245594"/>
            <a:ext cx="748800" cy="2455200"/>
            <a:chOff x="244800" y="3672000"/>
            <a:chExt cx="748800" cy="2455200"/>
          </a:xfrm>
        </p:grpSpPr>
        <p:sp>
          <p:nvSpPr>
            <p:cNvPr id="28" name="Flowchart: Multidocument 27">
              <a:extLst>
                <a:ext uri="{FF2B5EF4-FFF2-40B4-BE49-F238E27FC236}">
                  <a16:creationId xmlns:a16="http://schemas.microsoft.com/office/drawing/2014/main" id="{FF919B48-452D-4418-9053-287CE7314264}"/>
                </a:ext>
              </a:extLst>
            </p:cNvPr>
            <p:cNvSpPr/>
            <p:nvPr/>
          </p:nvSpPr>
          <p:spPr bwMode="auto">
            <a:xfrm>
              <a:off x="244800" y="3672000"/>
              <a:ext cx="748800" cy="75600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Flowchart: Multidocument 28">
              <a:extLst>
                <a:ext uri="{FF2B5EF4-FFF2-40B4-BE49-F238E27FC236}">
                  <a16:creationId xmlns:a16="http://schemas.microsoft.com/office/drawing/2014/main" id="{566D7191-6ABA-4645-8F1A-7607BE27EAFE}"/>
                </a:ext>
              </a:extLst>
            </p:cNvPr>
            <p:cNvSpPr/>
            <p:nvPr/>
          </p:nvSpPr>
          <p:spPr bwMode="auto">
            <a:xfrm>
              <a:off x="244800" y="4521600"/>
              <a:ext cx="748800" cy="75600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Flowchart: Multidocument 29">
              <a:extLst>
                <a:ext uri="{FF2B5EF4-FFF2-40B4-BE49-F238E27FC236}">
                  <a16:creationId xmlns:a16="http://schemas.microsoft.com/office/drawing/2014/main" id="{F0C9171F-6F60-4FAD-B97B-B04D5313B618}"/>
                </a:ext>
              </a:extLst>
            </p:cNvPr>
            <p:cNvSpPr/>
            <p:nvPr/>
          </p:nvSpPr>
          <p:spPr bwMode="auto">
            <a:xfrm>
              <a:off x="244800" y="5371200"/>
              <a:ext cx="748800" cy="756000"/>
            </a:xfrm>
            <a:prstGeom prst="flowChartMultidocumen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31" name="TextBox 30">
            <a:extLst>
              <a:ext uri="{FF2B5EF4-FFF2-40B4-BE49-F238E27FC236}">
                <a16:creationId xmlns:a16="http://schemas.microsoft.com/office/drawing/2014/main" id="{F9A13A1A-D15E-442D-B500-0CD8DF71B259}"/>
              </a:ext>
            </a:extLst>
          </p:cNvPr>
          <p:cNvSpPr txBox="1"/>
          <p:nvPr/>
        </p:nvSpPr>
        <p:spPr>
          <a:xfrm>
            <a:off x="1507261" y="4989181"/>
            <a:ext cx="439200" cy="215444"/>
          </a:xfrm>
          <a:prstGeom prst="rect">
            <a:avLst/>
          </a:prstGeom>
          <a:solidFill>
            <a:schemeClr val="bg1"/>
          </a:solidFill>
          <a:ln>
            <a:solidFill>
              <a:schemeClr val="tx1"/>
            </a:solidFill>
          </a:ln>
        </p:spPr>
        <p:txBody>
          <a:bodyPr wrap="square" lIns="0" tIns="0" rIns="0" bIns="0" rtlCol="0">
            <a:spAutoFit/>
          </a:bodyPr>
          <a:lstStyle/>
          <a:p>
            <a:pPr algn="ctr"/>
            <a:r>
              <a:rPr lang="en-US" sz="1400">
                <a:gradFill>
                  <a:gsLst>
                    <a:gs pos="2917">
                      <a:schemeClr val="tx1"/>
                    </a:gs>
                    <a:gs pos="30000">
                      <a:schemeClr val="tx1"/>
                    </a:gs>
                  </a:gsLst>
                  <a:lin ang="5400000" scaled="0"/>
                </a:gradFill>
              </a:rPr>
              <a:t>API</a:t>
            </a:r>
          </a:p>
        </p:txBody>
      </p:sp>
      <p:sp>
        <p:nvSpPr>
          <p:cNvPr id="32" name="TextBox 31">
            <a:extLst>
              <a:ext uri="{FF2B5EF4-FFF2-40B4-BE49-F238E27FC236}">
                <a16:creationId xmlns:a16="http://schemas.microsoft.com/office/drawing/2014/main" id="{7C2D14A8-5C3E-4203-BDF4-0BE31E8572DC}"/>
              </a:ext>
            </a:extLst>
          </p:cNvPr>
          <p:cNvSpPr txBox="1"/>
          <p:nvPr/>
        </p:nvSpPr>
        <p:spPr>
          <a:xfrm>
            <a:off x="863604" y="4411194"/>
            <a:ext cx="590400" cy="430887"/>
          </a:xfrm>
          <a:prstGeom prst="rect">
            <a:avLst/>
          </a:prstGeom>
          <a:noFill/>
        </p:spPr>
        <p:txBody>
          <a:bodyPr wrap="square" lIns="0" tIns="0" rIns="0" bIns="0" rtlCol="0">
            <a:spAutoFit/>
          </a:bodyPr>
          <a:lstStyle/>
          <a:p>
            <a:pPr algn="l"/>
            <a:r>
              <a:rPr lang="en-US" sz="1400" err="1">
                <a:gradFill>
                  <a:gsLst>
                    <a:gs pos="2917">
                      <a:schemeClr val="tx1"/>
                    </a:gs>
                    <a:gs pos="30000">
                      <a:schemeClr val="tx1"/>
                    </a:gs>
                  </a:gsLst>
                  <a:lin ang="5400000" scaled="0"/>
                </a:gradFill>
              </a:rPr>
              <a:t>Github</a:t>
            </a:r>
            <a:endParaRPr lang="en-US" sz="1400">
              <a:gradFill>
                <a:gsLst>
                  <a:gs pos="2917">
                    <a:schemeClr val="tx1"/>
                  </a:gs>
                  <a:gs pos="30000">
                    <a:schemeClr val="tx1"/>
                  </a:gs>
                </a:gsLst>
                <a:lin ang="5400000" scaled="0"/>
              </a:gradFill>
            </a:endParaRPr>
          </a:p>
          <a:p>
            <a:pPr algn="l"/>
            <a:r>
              <a:rPr lang="en-US" sz="1400">
                <a:gradFill>
                  <a:gsLst>
                    <a:gs pos="2917">
                      <a:schemeClr val="tx1"/>
                    </a:gs>
                    <a:gs pos="30000">
                      <a:schemeClr val="tx1"/>
                    </a:gs>
                  </a:gsLst>
                  <a:lin ang="5400000" scaled="0"/>
                </a:gradFill>
              </a:rPr>
              <a:t>Data</a:t>
            </a:r>
          </a:p>
        </p:txBody>
      </p:sp>
      <p:sp>
        <p:nvSpPr>
          <p:cNvPr id="33" name="TextBox 32">
            <a:extLst>
              <a:ext uri="{FF2B5EF4-FFF2-40B4-BE49-F238E27FC236}">
                <a16:creationId xmlns:a16="http://schemas.microsoft.com/office/drawing/2014/main" id="{B8B3DDCE-4FD9-4686-8B91-C05A95554E03}"/>
              </a:ext>
            </a:extLst>
          </p:cNvPr>
          <p:cNvSpPr txBox="1"/>
          <p:nvPr/>
        </p:nvSpPr>
        <p:spPr>
          <a:xfrm>
            <a:off x="863604" y="5261994"/>
            <a:ext cx="590400" cy="430887"/>
          </a:xfrm>
          <a:prstGeom prst="rect">
            <a:avLst/>
          </a:prstGeom>
          <a:noFill/>
        </p:spPr>
        <p:txBody>
          <a:bodyPr wrap="square" lIns="0" tIns="0" rIns="0" bIns="0" rtlCol="0">
            <a:spAutoFit/>
          </a:bodyPr>
          <a:lstStyle/>
          <a:p>
            <a:pPr algn="l"/>
            <a:r>
              <a:rPr lang="en-US" sz="1400" err="1">
                <a:gradFill>
                  <a:gsLst>
                    <a:gs pos="2917">
                      <a:schemeClr val="tx1"/>
                    </a:gs>
                    <a:gs pos="30000">
                      <a:schemeClr val="tx1"/>
                    </a:gs>
                  </a:gsLst>
                  <a:lin ang="5400000" scaled="0"/>
                </a:gradFill>
              </a:rPr>
              <a:t>Github</a:t>
            </a:r>
            <a:endParaRPr lang="en-US" sz="1400">
              <a:gradFill>
                <a:gsLst>
                  <a:gs pos="2917">
                    <a:schemeClr val="tx1"/>
                  </a:gs>
                  <a:gs pos="30000">
                    <a:schemeClr val="tx1"/>
                  </a:gs>
                </a:gsLst>
                <a:lin ang="5400000" scaled="0"/>
              </a:gradFill>
            </a:endParaRPr>
          </a:p>
          <a:p>
            <a:pPr algn="l"/>
            <a:r>
              <a:rPr lang="en-US" sz="1400">
                <a:gradFill>
                  <a:gsLst>
                    <a:gs pos="2917">
                      <a:schemeClr val="tx1"/>
                    </a:gs>
                    <a:gs pos="30000">
                      <a:schemeClr val="tx1"/>
                    </a:gs>
                  </a:gsLst>
                  <a:lin ang="5400000" scaled="0"/>
                </a:gradFill>
              </a:rPr>
              <a:t>Data</a:t>
            </a:r>
          </a:p>
        </p:txBody>
      </p:sp>
      <p:sp>
        <p:nvSpPr>
          <p:cNvPr id="34" name="TextBox 33">
            <a:extLst>
              <a:ext uri="{FF2B5EF4-FFF2-40B4-BE49-F238E27FC236}">
                <a16:creationId xmlns:a16="http://schemas.microsoft.com/office/drawing/2014/main" id="{DCEC22D3-C8B8-458A-8307-F128ACB4F802}"/>
              </a:ext>
            </a:extLst>
          </p:cNvPr>
          <p:cNvSpPr txBox="1"/>
          <p:nvPr/>
        </p:nvSpPr>
        <p:spPr>
          <a:xfrm>
            <a:off x="863604" y="6111594"/>
            <a:ext cx="590400" cy="430887"/>
          </a:xfrm>
          <a:prstGeom prst="rect">
            <a:avLst/>
          </a:prstGeom>
          <a:noFill/>
        </p:spPr>
        <p:txBody>
          <a:bodyPr wrap="square" lIns="0" tIns="0" rIns="0" bIns="0" rtlCol="0">
            <a:spAutoFit/>
          </a:bodyPr>
          <a:lstStyle/>
          <a:p>
            <a:pPr algn="l"/>
            <a:r>
              <a:rPr lang="en-US" sz="1400" err="1">
                <a:gradFill>
                  <a:gsLst>
                    <a:gs pos="2917">
                      <a:schemeClr val="tx1"/>
                    </a:gs>
                    <a:gs pos="30000">
                      <a:schemeClr val="tx1"/>
                    </a:gs>
                  </a:gsLst>
                  <a:lin ang="5400000" scaled="0"/>
                </a:gradFill>
              </a:rPr>
              <a:t>Github</a:t>
            </a:r>
            <a:endParaRPr lang="en-US" sz="1400">
              <a:gradFill>
                <a:gsLst>
                  <a:gs pos="2917">
                    <a:schemeClr val="tx1"/>
                  </a:gs>
                  <a:gs pos="30000">
                    <a:schemeClr val="tx1"/>
                  </a:gs>
                </a:gsLst>
                <a:lin ang="5400000" scaled="0"/>
              </a:gradFill>
            </a:endParaRPr>
          </a:p>
          <a:p>
            <a:pPr algn="l"/>
            <a:r>
              <a:rPr lang="en-US" sz="1400">
                <a:gradFill>
                  <a:gsLst>
                    <a:gs pos="2917">
                      <a:schemeClr val="tx1"/>
                    </a:gs>
                    <a:gs pos="30000">
                      <a:schemeClr val="tx1"/>
                    </a:gs>
                  </a:gsLst>
                  <a:lin ang="5400000" scaled="0"/>
                </a:gradFill>
              </a:rPr>
              <a:t>Data</a:t>
            </a:r>
          </a:p>
        </p:txBody>
      </p:sp>
      <p:sp>
        <p:nvSpPr>
          <p:cNvPr id="35" name="Left Bracket 34">
            <a:extLst>
              <a:ext uri="{FF2B5EF4-FFF2-40B4-BE49-F238E27FC236}">
                <a16:creationId xmlns:a16="http://schemas.microsoft.com/office/drawing/2014/main" id="{45576C63-ECA2-4E50-AD3E-7433EE8C9F30}"/>
              </a:ext>
            </a:extLst>
          </p:cNvPr>
          <p:cNvSpPr/>
          <p:nvPr/>
        </p:nvSpPr>
        <p:spPr>
          <a:xfrm rot="5400000">
            <a:off x="6652786" y="2989867"/>
            <a:ext cx="333375" cy="2114552"/>
          </a:xfrm>
          <a:prstGeom prst="leftBracket">
            <a:avLst/>
          </a:prstGeom>
          <a:ln w="28575">
            <a:solidFill>
              <a:srgbClr val="008575">
                <a:alpha val="50000"/>
              </a:srgbClr>
            </a:solidFill>
            <a:headEnd type="none" w="lg" len="med"/>
            <a:tailEnd type="none" w="lg"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36" name="Left Bracket 35">
            <a:extLst>
              <a:ext uri="{FF2B5EF4-FFF2-40B4-BE49-F238E27FC236}">
                <a16:creationId xmlns:a16="http://schemas.microsoft.com/office/drawing/2014/main" id="{79A90624-442C-4E36-A9C1-C13267EE7B3E}"/>
              </a:ext>
            </a:extLst>
          </p:cNvPr>
          <p:cNvSpPr/>
          <p:nvPr/>
        </p:nvSpPr>
        <p:spPr>
          <a:xfrm rot="5400000">
            <a:off x="9381699" y="2442179"/>
            <a:ext cx="333375" cy="3209927"/>
          </a:xfrm>
          <a:prstGeom prst="leftBracket">
            <a:avLst/>
          </a:prstGeom>
          <a:ln w="28575">
            <a:solidFill>
              <a:srgbClr val="0078D4">
                <a:alpha val="50000"/>
              </a:srgbClr>
            </a:solidFill>
            <a:headEnd type="none" w="lg" len="med"/>
            <a:tailEnd type="none" w="lg"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1E3F0626-B3EF-40E9-9B3B-34028492E616}"/>
              </a:ext>
            </a:extLst>
          </p:cNvPr>
          <p:cNvSpPr txBox="1"/>
          <p:nvPr/>
        </p:nvSpPr>
        <p:spPr>
          <a:xfrm>
            <a:off x="5582709" y="3521043"/>
            <a:ext cx="2385634" cy="307777"/>
          </a:xfrm>
          <a:prstGeom prst="rect">
            <a:avLst/>
          </a:prstGeom>
          <a:ln w="9525">
            <a:noFill/>
            <a:headEnd type="none" w="lg" len="med"/>
            <a:tailEnd type="none" w="lg" len="med"/>
          </a:ln>
        </p:spPr>
        <p:style>
          <a:lnRef idx="3">
            <a:schemeClr val="accent5"/>
          </a:lnRef>
          <a:fillRef idx="0">
            <a:schemeClr val="accent5"/>
          </a:fillRef>
          <a:effectRef idx="2">
            <a:schemeClr val="accent5"/>
          </a:effectRef>
          <a:fontRef idx="minor">
            <a:schemeClr val="tx1"/>
          </a:fontRef>
        </p:style>
        <p:txBody>
          <a:bodyPr wrap="square" lIns="0" tIns="0" rIns="0" bIns="0" rtlCol="0">
            <a:spAutoFit/>
          </a:bodyPr>
          <a:lstStyle/>
          <a:p>
            <a:pPr algn="ctr"/>
            <a:r>
              <a:rPr lang="en-US" sz="2000" b="1">
                <a:solidFill>
                  <a:srgbClr val="008575"/>
                </a:solidFill>
              </a:rPr>
              <a:t>Machine Learning</a:t>
            </a:r>
            <a:endParaRPr lang="en-US" sz="2000">
              <a:solidFill>
                <a:srgbClr val="008575"/>
              </a:solidFill>
            </a:endParaRPr>
          </a:p>
        </p:txBody>
      </p:sp>
      <p:sp>
        <p:nvSpPr>
          <p:cNvPr id="38" name="TextBox 37">
            <a:extLst>
              <a:ext uri="{FF2B5EF4-FFF2-40B4-BE49-F238E27FC236}">
                <a16:creationId xmlns:a16="http://schemas.microsoft.com/office/drawing/2014/main" id="{0AF9D23E-AC91-4FD3-BF12-177AAC589A90}"/>
              </a:ext>
            </a:extLst>
          </p:cNvPr>
          <p:cNvSpPr txBox="1"/>
          <p:nvPr/>
        </p:nvSpPr>
        <p:spPr>
          <a:xfrm>
            <a:off x="7993228" y="3521043"/>
            <a:ext cx="3219450" cy="307777"/>
          </a:xfrm>
          <a:prstGeom prst="rect">
            <a:avLst/>
          </a:prstGeom>
          <a:ln w="9525">
            <a:noFill/>
            <a:headEnd type="none" w="lg" len="med"/>
            <a:tailEnd type="none" w="lg" len="med"/>
          </a:ln>
        </p:spPr>
        <p:style>
          <a:lnRef idx="3">
            <a:schemeClr val="accent5"/>
          </a:lnRef>
          <a:fillRef idx="0">
            <a:schemeClr val="accent5"/>
          </a:fillRef>
          <a:effectRef idx="2">
            <a:schemeClr val="accent5"/>
          </a:effectRef>
          <a:fontRef idx="minor">
            <a:schemeClr val="tx1"/>
          </a:fontRef>
        </p:style>
        <p:txBody>
          <a:bodyPr wrap="square" lIns="0" tIns="0" rIns="0" bIns="0" rtlCol="0">
            <a:spAutoFit/>
          </a:bodyPr>
          <a:lstStyle/>
          <a:p>
            <a:pPr algn="ctr"/>
            <a:r>
              <a:rPr lang="en-US" sz="2000" b="1">
                <a:solidFill>
                  <a:srgbClr val="0078D4"/>
                </a:solidFill>
              </a:rPr>
              <a:t>Web Applications</a:t>
            </a:r>
            <a:endParaRPr lang="en-US" sz="2000">
              <a:solidFill>
                <a:srgbClr val="0078D4"/>
              </a:solidFill>
            </a:endParaRPr>
          </a:p>
        </p:txBody>
      </p:sp>
      <p:grpSp>
        <p:nvGrpSpPr>
          <p:cNvPr id="39" name="Group 38">
            <a:extLst>
              <a:ext uri="{FF2B5EF4-FFF2-40B4-BE49-F238E27FC236}">
                <a16:creationId xmlns:a16="http://schemas.microsoft.com/office/drawing/2014/main" id="{50A8C99E-7218-47C0-ABB3-AB17A8688BEE}"/>
              </a:ext>
            </a:extLst>
          </p:cNvPr>
          <p:cNvGrpSpPr/>
          <p:nvPr/>
        </p:nvGrpSpPr>
        <p:grpSpPr>
          <a:xfrm>
            <a:off x="9557608" y="5248738"/>
            <a:ext cx="1584814" cy="1294950"/>
            <a:chOff x="7221943" y="3082481"/>
            <a:chExt cx="3122585" cy="2842069"/>
          </a:xfrm>
        </p:grpSpPr>
        <p:pic>
          <p:nvPicPr>
            <p:cNvPr id="40" name="Picture 2" descr="Image result for website with data visualization">
              <a:extLst>
                <a:ext uri="{FF2B5EF4-FFF2-40B4-BE49-F238E27FC236}">
                  <a16:creationId xmlns:a16="http://schemas.microsoft.com/office/drawing/2014/main" id="{0F0CF1C2-FBDE-4FCB-9F28-BA15655D932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7233528" y="3082481"/>
              <a:ext cx="3005754" cy="2782712"/>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9A8347C4-1601-4052-8293-F517F9ADF0EC}"/>
                </a:ext>
              </a:extLst>
            </p:cNvPr>
            <p:cNvSpPr/>
            <p:nvPr/>
          </p:nvSpPr>
          <p:spPr>
            <a:xfrm>
              <a:off x="7221943" y="3124200"/>
              <a:ext cx="3122585" cy="28003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spTree>
    <p:extLst>
      <p:ext uri="{BB962C8B-B14F-4D97-AF65-F5344CB8AC3E}">
        <p14:creationId xmlns:p14="http://schemas.microsoft.com/office/powerpoint/2010/main" val="3964439677"/>
      </p:ext>
    </p:extLst>
  </p:cSld>
  <p:clrMapOvr>
    <a:masterClrMapping/>
  </p:clrMapOvr>
  <p:transition>
    <p:fade/>
  </p:transition>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2.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804E87B5-964F-4102-82DD-5C9EFA26887B}"/>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61D7B962-622B-4DC8-9E08-BFEB6217D16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C307EBC5A54BE46B7657DB2F5DDB83E" ma:contentTypeVersion="12" ma:contentTypeDescription="Create a new document." ma:contentTypeScope="" ma:versionID="89a852b2230ae85dfb7723fa3f3e7b25">
  <xsd:schema xmlns:xsd="http://www.w3.org/2001/XMLSchema" xmlns:xs="http://www.w3.org/2001/XMLSchema" xmlns:p="http://schemas.microsoft.com/office/2006/metadata/properties" xmlns:ns3="6841e6db-d908-43c6-a9ce-c9f602ed861d" xmlns:ns4="c5741918-70d2-4543-9561-8d859035b1ba" targetNamespace="http://schemas.microsoft.com/office/2006/metadata/properties" ma:root="true" ma:fieldsID="a213bea005e5ba7e9eb58ece4b424ba4" ns3:_="" ns4:_="">
    <xsd:import namespace="6841e6db-d908-43c6-a9ce-c9f602ed861d"/>
    <xsd:import namespace="c5741918-70d2-4543-9561-8d859035b1ba"/>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841e6db-d908-43c6-a9ce-c9f602ed86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5741918-70d2-4543-9561-8d859035b1ba"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6841e6db-d908-43c6-a9ce-c9f602ed861d" xsi:nil="true"/>
  </documentManagement>
</p:properties>
</file>

<file path=customXml/itemProps1.xml><?xml version="1.0" encoding="utf-8"?>
<ds:datastoreItem xmlns:ds="http://schemas.openxmlformats.org/officeDocument/2006/customXml" ds:itemID="{2FE0314A-D196-4AB1-9ACD-7CF2CD5B15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841e6db-d908-43c6-a9ce-c9f602ed861d"/>
    <ds:schemaRef ds:uri="c5741918-70d2-4543-9561-8d859035b1b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http://purl.org/dc/elements/1.1/"/>
    <ds:schemaRef ds:uri="http://purl.org/dc/dcmitype/"/>
    <ds:schemaRef ds:uri="http://www.w3.org/XML/1998/namespace"/>
    <ds:schemaRef ds:uri="c5741918-70d2-4543-9561-8d859035b1ba"/>
    <ds:schemaRef ds:uri="6841e6db-d908-43c6-a9ce-c9f602ed861d"/>
    <ds:schemaRef ds:uri="http://purl.org/dc/terms/"/>
    <ds:schemaRef ds:uri="http://schemas.microsoft.com/office/infopath/2007/PartnerControl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329</TotalTime>
  <Words>3406</Words>
  <Application>Microsoft Office PowerPoint</Application>
  <PresentationFormat>Widescreen</PresentationFormat>
  <Paragraphs>554</Paragraphs>
  <Slides>41</Slides>
  <Notes>41</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41</vt:i4>
      </vt:variant>
    </vt:vector>
  </HeadingPairs>
  <TitlesOfParts>
    <vt:vector size="49" baseType="lpstr">
      <vt:lpstr>Arial</vt:lpstr>
      <vt:lpstr>Consolas</vt:lpstr>
      <vt:lpstr>Segoe UI</vt:lpstr>
      <vt:lpstr>Segoe UI Semibold</vt:lpstr>
      <vt:lpstr>Wingdings</vt:lpstr>
      <vt:lpstr>White Template</vt:lpstr>
      <vt:lpstr>Light Gray Template</vt:lpstr>
      <vt:lpstr>Black Template</vt:lpstr>
      <vt:lpstr>PowerPoint Presentation</vt:lpstr>
      <vt:lpstr>Build Python apps in Azure faster with Visual Studio Code</vt:lpstr>
      <vt:lpstr>Reduce Distractions, Improve Productivity</vt:lpstr>
      <vt:lpstr>Python is one of the fastest growing languages</vt:lpstr>
      <vt:lpstr>Python on Azure</vt:lpstr>
      <vt:lpstr>New Python SDK released on Tuesday </vt:lpstr>
      <vt:lpstr>Python with Visual Studio Code</vt:lpstr>
      <vt:lpstr>VS Code Integration with Azure =&gt; Productivity</vt:lpstr>
      <vt:lpstr>GitHub ‘Issue’ Visualization</vt:lpstr>
      <vt:lpstr>GitHub ‘Issue’ Visualization</vt:lpstr>
      <vt:lpstr>Requirements</vt:lpstr>
      <vt:lpstr>Data Processing</vt:lpstr>
      <vt:lpstr>Data Processing: Azure Functions 101</vt:lpstr>
      <vt:lpstr>Functions - VS Code Extension</vt:lpstr>
      <vt:lpstr>Data Processing Demo ‘Hello World’ Function</vt:lpstr>
      <vt:lpstr>Demo Learnings</vt:lpstr>
      <vt:lpstr>New Python SDK: Blob Storage</vt:lpstr>
      <vt:lpstr>Today’s App Architecture: Data Proccessing</vt:lpstr>
      <vt:lpstr>Data Processing Demo Step 1 – Call API, Store in Blob</vt:lpstr>
      <vt:lpstr>Demo Learnings</vt:lpstr>
      <vt:lpstr>Data Processing: What we’ve built so far…</vt:lpstr>
      <vt:lpstr>Data Processing: CosmosDB 101</vt:lpstr>
      <vt:lpstr>CosmosDB – VS Code Extension</vt:lpstr>
      <vt:lpstr>Today’s App Architecture: Data Proccessing</vt:lpstr>
      <vt:lpstr>Data Processing Demo Step 2 – Unzip, Process and Store in CosmosDB</vt:lpstr>
      <vt:lpstr>Demo Learnings</vt:lpstr>
      <vt:lpstr>Data Processing: What we’ve built so far…</vt:lpstr>
      <vt:lpstr>Machine Learning</vt:lpstr>
      <vt:lpstr>Today’s App Architecture </vt:lpstr>
      <vt:lpstr>Machine Learning: Cognitive Services 101</vt:lpstr>
      <vt:lpstr>Machine Learning: Cognitive Services API</vt:lpstr>
      <vt:lpstr>Machine Learning Demo Step 3 – Apply ML and Store in CosmosDB</vt:lpstr>
      <vt:lpstr>Demo Learnings</vt:lpstr>
      <vt:lpstr>What we’ve built so far…</vt:lpstr>
      <vt:lpstr>Web Applications</vt:lpstr>
      <vt:lpstr>Today’s App Architecture </vt:lpstr>
      <vt:lpstr>Web Application: App Services 101</vt:lpstr>
      <vt:lpstr>VS CODE EXT – WEB APPS</vt:lpstr>
      <vt:lpstr>Web Application Demo Step 4 – Build WebApp to read/visualize data</vt:lpstr>
      <vt:lpstr>Demo Learnings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Nicolas Garfinkel</dc:creator>
  <cp:lastModifiedBy>Nicolas Garfinkel</cp:lastModifiedBy>
  <cp:revision>4</cp:revision>
  <dcterms:created xsi:type="dcterms:W3CDTF">2019-11-01T18:16:23Z</dcterms:created>
  <dcterms:modified xsi:type="dcterms:W3CDTF">2019-11-13T01:11:06Z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nigarfin@microsoft.com</vt:lpwstr>
  </property>
  <property fmtid="{D5CDD505-2E9C-101B-9397-08002B2CF9AE}" pid="5" name="MSIP_Label_f42aa342-8706-4288-bd11-ebb85995028c_SetDate">
    <vt:lpwstr>2019-11-04T20:09:51.6009277Z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b8f5d044-fbef-4f2c-b822-40b5eb3a00d0</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0x010100DC307EBC5A54BE46B7657DB2F5DDB83E</vt:lpwstr>
  </property>
</Properties>
</file>